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86520"/>
  </p:normalViewPr>
  <p:slideViewPr>
    <p:cSldViewPr snapToGrid="0" snapToObjects="1">
      <p:cViewPr varScale="1">
        <p:scale>
          <a:sx n="81" d="100"/>
          <a:sy n="81" d="100"/>
        </p:scale>
        <p:origin x="200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1A9C-C899-E149-8371-A7B5AD83550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6240-6A4D-FA47-84D9-9F21DF58D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1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3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4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33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7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6240-6A4D-FA47-84D9-9F21DF58DF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5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453474" y="0"/>
            <a:ext cx="17785151" cy="6858000"/>
            <a:chOff x="-2453474" y="0"/>
            <a:chExt cx="17785151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453474" y="2505637"/>
              <a:ext cx="5672666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2923311" y="402165"/>
              <a:ext cx="124083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16200000">
              <a:off x="1737774" y="1256779"/>
              <a:ext cx="6053670" cy="4344442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48" y="690878"/>
            <a:ext cx="1919321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116" y="732541"/>
            <a:ext cx="7752020" cy="5328922"/>
          </a:xfrm>
        </p:spPr>
        <p:txBody>
          <a:bodyPr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89023" y="2437275"/>
            <a:ext cx="2115483" cy="300093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4" r:id="rId9"/>
    <p:sldLayoutId id="2147483668" r:id="rId10"/>
    <p:sldLayoutId id="2147483667" r:id="rId11"/>
    <p:sldLayoutId id="2147483661" r:id="rId12"/>
    <p:sldLayoutId id="2147483672" r:id="rId13"/>
    <p:sldLayoutId id="2147483662" r:id="rId14"/>
    <p:sldLayoutId id="2147483669" r:id="rId15"/>
    <p:sldLayoutId id="2147483670" r:id="rId16"/>
    <p:sldLayoutId id="2147483658" r:id="rId17"/>
    <p:sldLayoutId id="214748365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io/docs/prometheus/lat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rce.coderefinery.org/maikenp/maiken" TargetMode="External"/><Relationship Id="rId5" Type="http://schemas.openxmlformats.org/officeDocument/2006/relationships/hyperlink" Target="https://grafana.com/docs/" TargetMode="External"/><Relationship Id="rId4" Type="http://schemas.openxmlformats.org/officeDocument/2006/relationships/hyperlink" Target="https://grafana.com/grafana/dashboar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fana.com/grafana/dashboa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B4A3-2BF9-E14F-887B-3888C1026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Prometheus and Grafana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046E7-A806-DA4F-A1AD-675B56668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NDGF </a:t>
            </a:r>
            <a:r>
              <a:rPr lang="en-GB" dirty="0" err="1"/>
              <a:t>Allhands</a:t>
            </a:r>
            <a:r>
              <a:rPr lang="en-GB" dirty="0"/>
              <a:t> meeting 2019 22.10.2019</a:t>
            </a:r>
          </a:p>
        </p:txBody>
      </p:sp>
    </p:spTree>
    <p:extLst>
      <p:ext uri="{BB962C8B-B14F-4D97-AF65-F5344CB8AC3E}">
        <p14:creationId xmlns:p14="http://schemas.microsoft.com/office/powerpoint/2010/main" val="52605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DACA72-4D4D-0842-A438-544B5A6BF070}"/>
              </a:ext>
            </a:extLst>
          </p:cNvPr>
          <p:cNvSpPr txBox="1"/>
          <p:nvPr/>
        </p:nvSpPr>
        <p:spPr>
          <a:xfrm>
            <a:off x="8270791" y="1357313"/>
            <a:ext cx="318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Metrics from ganglia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EBEB"/>
                </a:solidFill>
              </a:rPr>
              <a:t>Assuming ganglia is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EBEB"/>
                </a:solidFill>
              </a:rPr>
              <a:t>Use the </a:t>
            </a:r>
            <a:r>
              <a:rPr lang="en-US" dirty="0" err="1">
                <a:solidFill>
                  <a:srgbClr val="EBEBEB"/>
                </a:solidFill>
              </a:rPr>
              <a:t>rrdtool</a:t>
            </a:r>
            <a:r>
              <a:rPr lang="en-US" dirty="0">
                <a:solidFill>
                  <a:srgbClr val="EBEBEB"/>
                </a:solidFill>
              </a:rPr>
              <a:t>: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have set the </a:t>
            </a:r>
            <a:r>
              <a:rPr lang="en-US" dirty="0" err="1">
                <a:solidFill>
                  <a:srgbClr val="EBEBEB"/>
                </a:solidFill>
              </a:rPr>
              <a:t>arc_rrd_tool.py</a:t>
            </a:r>
            <a:r>
              <a:rPr lang="en-US" dirty="0">
                <a:solidFill>
                  <a:srgbClr val="EBEBEB"/>
                </a:solidFill>
              </a:rPr>
              <a:t> to run every minute by crontab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EBEB"/>
                </a:solidFill>
              </a:rPr>
              <a:t>dumps a json file to be read by the Prometheus exporter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EBEB"/>
                </a:solidFill>
              </a:rPr>
              <a:t>Wrote simple </a:t>
            </a:r>
            <a:r>
              <a:rPr lang="en-US" dirty="0" err="1">
                <a:solidFill>
                  <a:srgbClr val="EBEBEB"/>
                </a:solidFill>
              </a:rPr>
              <a:t>prometheus</a:t>
            </a:r>
            <a:r>
              <a:rPr lang="en-US" dirty="0">
                <a:solidFill>
                  <a:srgbClr val="EBEBEB"/>
                </a:solidFill>
              </a:rPr>
              <a:t> exporter for ARC that exposes the ARC metrics produced in the json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C9967-60A4-1843-83C5-28C68C7C6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4"/>
          <a:stretch/>
        </p:blipFill>
        <p:spPr>
          <a:xfrm>
            <a:off x="23950" y="24581"/>
            <a:ext cx="5981700" cy="2417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06BA66-A008-AC4C-B289-BB62A759AC8C}"/>
              </a:ext>
            </a:extLst>
          </p:cNvPr>
          <p:cNvSpPr txBox="1"/>
          <p:nvPr/>
        </p:nvSpPr>
        <p:spPr>
          <a:xfrm>
            <a:off x="3772121" y="17397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arc_rrd_tool.py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38FCB-5B68-9A46-8E5F-BAE1AB212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" y="2402006"/>
            <a:ext cx="6705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FBD676-1D21-F141-B2A8-94D5070154EC}"/>
              </a:ext>
            </a:extLst>
          </p:cNvPr>
          <p:cNvSpPr txBox="1"/>
          <p:nvPr/>
        </p:nvSpPr>
        <p:spPr>
          <a:xfrm>
            <a:off x="6511888" y="216705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arc_exporter.py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86577-D029-CE43-BF84-F4A2186D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147" y="2179838"/>
            <a:ext cx="5613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FF29C-547B-134E-A55F-0C645EB6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8" y="216705"/>
            <a:ext cx="5688681" cy="5786761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3A978F-57C1-024D-AA98-6692176081CA}"/>
              </a:ext>
            </a:extLst>
          </p:cNvPr>
          <p:cNvSpPr/>
          <p:nvPr/>
        </p:nvSpPr>
        <p:spPr>
          <a:xfrm>
            <a:off x="834569" y="4268770"/>
            <a:ext cx="2744204" cy="334762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0B2C8C1-4C27-844E-9F11-23DDBAF0512C}"/>
              </a:ext>
            </a:extLst>
          </p:cNvPr>
          <p:cNvSpPr/>
          <p:nvPr/>
        </p:nvSpPr>
        <p:spPr>
          <a:xfrm>
            <a:off x="344254" y="860824"/>
            <a:ext cx="5520516" cy="47924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1B6F93E-A4EA-4D4F-B64D-EE7523627CC8}"/>
              </a:ext>
            </a:extLst>
          </p:cNvPr>
          <p:cNvSpPr/>
          <p:nvPr/>
        </p:nvSpPr>
        <p:spPr>
          <a:xfrm>
            <a:off x="6411314" y="4974511"/>
            <a:ext cx="3410606" cy="1320127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7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BDC9A-761C-2940-908E-594878650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336"/>
          <a:stretch/>
        </p:blipFill>
        <p:spPr>
          <a:xfrm>
            <a:off x="61586" y="47097"/>
            <a:ext cx="9417437" cy="640873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4BC700C-CB12-3348-AFAA-C46B65ECC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57" r="53637"/>
          <a:stretch/>
        </p:blipFill>
        <p:spPr>
          <a:xfrm>
            <a:off x="5416154" y="2807100"/>
            <a:ext cx="4500801" cy="4033348"/>
          </a:xfrm>
          <a:prstGeom prst="rect">
            <a:avLst/>
          </a:prstGeom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AF9BF143-D80F-43BD-92A5-266D3BE6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679" y="1085055"/>
            <a:ext cx="4202660" cy="362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Configuration file </a:t>
            </a:r>
            <a:r>
              <a:rPr lang="en-US" dirty="0" err="1">
                <a:solidFill>
                  <a:schemeClr val="bg1"/>
                </a:solidFill>
              </a:rPr>
              <a:t>prometheus.yml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Node_exporter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Slurm_exporter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Arc_exporter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w/DTR info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failed jobs per last 100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ganglia/AREX metrics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E6D4-619D-6A4F-B44F-75A70232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E238-FD07-1D4D-9863-2327D79F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https://prometheus.io/docs/prometheus/latest</a:t>
            </a:r>
            <a:endParaRPr lang="en-GB" dirty="0"/>
          </a:p>
          <a:p>
            <a:r>
              <a:rPr lang="en-GB" dirty="0">
                <a:hlinkClick r:id="rId4"/>
              </a:rPr>
              <a:t>https://grafana.com/grafana/dashboards</a:t>
            </a:r>
            <a:endParaRPr lang="en-GB" dirty="0"/>
          </a:p>
          <a:p>
            <a:r>
              <a:rPr lang="en-GB" dirty="0">
                <a:hlinkClick r:id="rId5"/>
              </a:rPr>
              <a:t>https://grafana.com/docs/</a:t>
            </a:r>
            <a:endParaRPr lang="en-GB" dirty="0"/>
          </a:p>
          <a:p>
            <a:r>
              <a:rPr lang="en-GB" dirty="0"/>
              <a:t>Ansible scripts for installing exporters: </a:t>
            </a:r>
          </a:p>
          <a:p>
            <a:pPr lvl="1"/>
            <a:r>
              <a:rPr lang="en-GB" dirty="0"/>
              <a:t>NB! Disclaimer – in development and parts may have been changed and not tested!</a:t>
            </a:r>
          </a:p>
          <a:p>
            <a:pPr lvl="1"/>
            <a:r>
              <a:rPr lang="en-GB" dirty="0">
                <a:hlinkClick r:id="rId6"/>
              </a:rPr>
              <a:t>https://source.coderefinery.org/maikenp/maiken/tree/master/grid-openstack-admin/playbooks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85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54AE31-198B-6D4B-AA89-96A6DF98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9705" y="1188186"/>
            <a:ext cx="704363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13D092C-F176-4992-97E9-968C22C9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19" y="768096"/>
            <a:ext cx="3660242" cy="52517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Prometheus server captures metrics from itself and from defined targets</a:t>
            </a:r>
          </a:p>
          <a:p>
            <a:r>
              <a:rPr lang="en-US" dirty="0">
                <a:solidFill>
                  <a:srgbClr val="FFFFFF"/>
                </a:solidFill>
              </a:rPr>
              <a:t>It also has a push-gateway where jobs can push metrics to</a:t>
            </a:r>
          </a:p>
          <a:p>
            <a:r>
              <a:rPr lang="en-US" dirty="0" err="1">
                <a:solidFill>
                  <a:srgbClr val="FFFFFF"/>
                </a:solidFill>
              </a:rPr>
              <a:t>PromQL</a:t>
            </a:r>
            <a:r>
              <a:rPr lang="en-US" dirty="0">
                <a:solidFill>
                  <a:srgbClr val="FFFFFF"/>
                </a:solidFill>
              </a:rPr>
              <a:t> (Prometheus query language) </a:t>
            </a:r>
          </a:p>
          <a:p>
            <a:pPr lvl="1"/>
            <a:r>
              <a:rPr lang="nb-NO" dirty="0"/>
              <a:t>lets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select</a:t>
            </a:r>
            <a:r>
              <a:rPr lang="nb-NO" dirty="0"/>
              <a:t> and </a:t>
            </a:r>
            <a:r>
              <a:rPr lang="nb-NO" dirty="0" err="1"/>
              <a:t>aggregate</a:t>
            </a:r>
            <a:r>
              <a:rPr lang="nb-NO" dirty="0"/>
              <a:t> time series data in real time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Has its own visualization tool, but more interesting is the Grafana support, in addition to the API</a:t>
            </a:r>
          </a:p>
          <a:p>
            <a:r>
              <a:rPr lang="en-US" dirty="0" err="1">
                <a:solidFill>
                  <a:srgbClr val="FFFFFF"/>
                </a:solidFill>
              </a:rPr>
              <a:t>Alertmanager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7364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C81D-A41E-4845-8394-D73BD8F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2AD9-AE8C-1644-BE96-FB18AF68F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Counter</a:t>
            </a:r>
          </a:p>
          <a:p>
            <a:pPr lvl="1"/>
            <a:r>
              <a:rPr lang="en-GB" dirty="0"/>
              <a:t>Example: number of requests, errors etc</a:t>
            </a:r>
          </a:p>
          <a:p>
            <a:r>
              <a:rPr lang="en-GB" dirty="0"/>
              <a:t>Gauge</a:t>
            </a:r>
          </a:p>
          <a:p>
            <a:pPr lvl="1"/>
            <a:r>
              <a:rPr lang="en-GB" dirty="0"/>
              <a:t>Incremental or decremental value that changes over time</a:t>
            </a:r>
          </a:p>
          <a:p>
            <a:pPr lvl="2"/>
            <a:r>
              <a:rPr lang="en-GB" dirty="0"/>
              <a:t>Example: </a:t>
            </a:r>
            <a:r>
              <a:rPr lang="en-GB" dirty="0" err="1"/>
              <a:t>cpu</a:t>
            </a:r>
            <a:r>
              <a:rPr lang="en-GB" dirty="0"/>
              <a:t> usage, disk space</a:t>
            </a:r>
          </a:p>
          <a:p>
            <a:r>
              <a:rPr lang="en-GB" dirty="0"/>
              <a:t>Histogram</a:t>
            </a:r>
          </a:p>
          <a:p>
            <a:pPr lvl="1"/>
            <a:r>
              <a:rPr lang="en-GB" dirty="0"/>
              <a:t>Buckets, sum of all observations, count of all observations</a:t>
            </a:r>
          </a:p>
          <a:p>
            <a:r>
              <a:rPr lang="en-GB" dirty="0"/>
              <a:t>Summary</a:t>
            </a:r>
          </a:p>
          <a:p>
            <a:pPr lvl="1"/>
            <a:r>
              <a:rPr lang="en-GB" dirty="0"/>
              <a:t>Count, sum, quantile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6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C4AB-5326-C146-9CCB-68DB01FD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with Grafana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3E080-2824-104C-AB6F-31E54199A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Easiest to get started: import a pre-defined dashboard</a:t>
            </a:r>
          </a:p>
          <a:p>
            <a:pPr lvl="1"/>
            <a:r>
              <a:rPr lang="en-GB" dirty="0">
                <a:hlinkClick r:id="rId2"/>
              </a:rPr>
              <a:t>https://grafana.com/grafana/dashboards</a:t>
            </a:r>
            <a:endParaRPr lang="en-GB" dirty="0"/>
          </a:p>
          <a:p>
            <a:pPr lvl="1"/>
            <a:r>
              <a:rPr lang="en-GB" dirty="0"/>
              <a:t>Demo how to import and show the queries in Grafana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18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8D8ED4-AF7C-9347-A215-D0D7329D8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2" y="34377"/>
            <a:ext cx="11068382" cy="69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5334E-A05E-3442-96B9-F69D2930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91"/>
            <a:ext cx="12192000" cy="6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18555-7440-F645-9A15-C2B9B0E8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065"/>
            <a:ext cx="12192000" cy="57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49D-8651-6F43-959F-876C8E9E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5CFB-B2B7-D34D-B346-B96BD693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 the Grafana/Prometheus (grid-</a:t>
            </a:r>
            <a:r>
              <a:rPr lang="en-GB" dirty="0" err="1"/>
              <a:t>adm.grid.uiocloud.no</a:t>
            </a:r>
            <a:r>
              <a:rPr lang="en-GB" dirty="0"/>
              <a:t>) server to query the various  Prometheus metrics endpoints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4C3D58-01AC-934F-B8C0-ADC0500E1C16}"/>
              </a:ext>
            </a:extLst>
          </p:cNvPr>
          <p:cNvSpPr/>
          <p:nvPr/>
        </p:nvSpPr>
        <p:spPr>
          <a:xfrm>
            <a:off x="1881513" y="3402275"/>
            <a:ext cx="7404377" cy="950867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2C57E8-A729-3B42-A1D2-32EB0A0ECFEA}"/>
              </a:ext>
            </a:extLst>
          </p:cNvPr>
          <p:cNvSpPr/>
          <p:nvPr/>
        </p:nvSpPr>
        <p:spPr>
          <a:xfrm>
            <a:off x="1864420" y="4501439"/>
            <a:ext cx="7011567" cy="2131248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CDEEC9-6FB9-E847-BA81-C5A628856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1928811" y="3503274"/>
            <a:ext cx="7150100" cy="71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0207A5-EA75-8749-BA77-F870BFDD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443" y="4715735"/>
            <a:ext cx="6221963" cy="18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B45869-6175-564E-B763-55AC25AB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0EAA4-B239-D845-9646-23D9E64B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93" y="2321301"/>
            <a:ext cx="8331200" cy="26797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9D91E-7F72-DE41-BFC4-714E306CB479}"/>
              </a:ext>
            </a:extLst>
          </p:cNvPr>
          <p:cNvSpPr txBox="1"/>
          <p:nvPr/>
        </p:nvSpPr>
        <p:spPr>
          <a:xfrm>
            <a:off x="7330593" y="2438335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Query from 158.39.48.46</a:t>
            </a:r>
            <a:br>
              <a:rPr lang="en-GB" dirty="0"/>
            </a:br>
            <a:r>
              <a:rPr lang="en-GB" dirty="0"/>
              <a:t>curl 158.39.48.56:11000/metrics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0987D-883C-534A-A819-BD5441FF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3" y="5135032"/>
            <a:ext cx="9969500" cy="14986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7658CE-7E53-2B40-B6C7-EAFB9D3681A4}"/>
              </a:ext>
            </a:extLst>
          </p:cNvPr>
          <p:cNvSpPr/>
          <p:nvPr/>
        </p:nvSpPr>
        <p:spPr>
          <a:xfrm>
            <a:off x="235479" y="4775199"/>
            <a:ext cx="6266922" cy="276601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60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12476</TotalTime>
  <Words>347</Words>
  <Application>Microsoft Macintosh PowerPoint</Application>
  <PresentationFormat>Widescreen</PresentationFormat>
  <Paragraphs>53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Prometheus and Grafana</vt:lpstr>
      <vt:lpstr>PowerPoint Presentation</vt:lpstr>
      <vt:lpstr>Metric types</vt:lpstr>
      <vt:lpstr>Integration with Grafana</vt:lpstr>
      <vt:lpstr>PowerPoint Presentation</vt:lpstr>
      <vt:lpstr>PowerPoint Presentation</vt:lpstr>
      <vt:lpstr>PowerPoint Presentation</vt:lpstr>
      <vt:lpstr>Security</vt:lpstr>
      <vt:lpstr>Example of metrics</vt:lpstr>
      <vt:lpstr>PowerPoint Presentation</vt:lpstr>
      <vt:lpstr>PowerPoint Presentation</vt:lpstr>
      <vt:lpstr>PowerPoint Presentation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Prometheus and Grafana</dc:title>
  <dc:creator>Maiken Pedersen</dc:creator>
  <cp:lastModifiedBy>Maiken Pedersen</cp:lastModifiedBy>
  <cp:revision>21</cp:revision>
  <dcterms:created xsi:type="dcterms:W3CDTF">2019-09-29T20:05:19Z</dcterms:created>
  <dcterms:modified xsi:type="dcterms:W3CDTF">2019-10-20T20:27:56Z</dcterms:modified>
</cp:coreProperties>
</file>