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72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5B442-CD51-1EB7-1422-1D6AB34AA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87E6D-89FC-454A-C266-C3334F467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35817-CAF4-8852-17EB-E8AA6BD6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56F95-77E2-4E0D-2BA5-42F6E999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C4EED-B1E5-5F75-14B0-1CCC73B7F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1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FD12F-C4E7-1F87-3364-4AEEF95A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2F780-2811-6F92-4AA7-3ED8C7A42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738A6-4E3B-0777-F5DD-B3BC0737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8081-792B-0342-57D8-E787641F6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F272-44D7-BB39-757B-6F662C920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7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9A208-8034-FDED-6529-B74F2A09D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00BA7-D99B-8387-D8C4-6CBB70CFE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3A3E9-807B-09D0-A02A-09A0F0D0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98E45-C5C9-BD59-F904-EFA754D4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53849-8A9E-6B16-DA96-CD2F5851D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5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730AD-B836-E0C2-F355-690DD9B0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872BD-AAA1-207F-D4E6-B9F833ABA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AFEE6-EDF7-E323-C01A-473F3A7A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BD888-B795-1DA5-8338-F1FD78B7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4BBDA-CCEB-0BD3-2AB7-F6312D64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3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8B0FA-5F73-509B-6FBF-E85BB134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E924D-5A7C-ECB6-B603-6901F7EFA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FAB44-E4D8-EE54-2F7B-A845A8CFF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773AC-5B48-259D-E9A9-5429C55A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A2954-ED23-6130-4D61-A6C45C20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4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43C2-002F-B263-A7C1-805DDA7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A8121-631B-C34A-0472-672B03E46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E79D6-6628-6B62-4C20-D1A52493E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6C60D-F4F0-CFD2-A48D-6869EE7D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04BF0-B0F3-0370-BCCA-35C4B52A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9A772-C058-AE4B-4616-1C0803E7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6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DED99-35B4-32F9-57F8-646D05C5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DE398-9602-C99A-022E-18EF161A0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B9211-E324-E857-AAD0-BCEB1A1EF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CD0C3-A8A3-D877-272E-E02EBB6FC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2C2BD-0F5B-CC1F-F331-5DF7D598C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C0C49-671E-54EA-6BD4-134AC03C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4737F7-5231-008F-6DCB-3D4DDBDA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63745-545A-D92C-24EB-81DF2FBE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E458F-E1FF-CB43-9A4A-594C5AA5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087D2F-3639-1118-3962-68F5AEE90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BB6CC-F943-EBE8-EF0C-BCAB9762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ABED7-F404-0C7F-F744-589F211A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7BE3E7-0FAD-5DF4-2B66-C5FDB7B8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83F67-B939-016C-1D72-31290383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D5C85-F0AC-7A03-4B8F-8D711C53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5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B7E0A-68A0-8287-7E4F-0D8C88523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E685B-3E66-5227-724B-EAFA6FB69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28509-1DAD-946A-92C2-0D4696539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D6FF5-D188-650B-CDF6-2016DEEA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70132-D566-220F-C96F-8B150FB5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7E551-1842-0C16-DB35-C6449E178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2C690-9E7B-6A15-C373-40403117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17A1B-EE72-2C23-A1C2-F8145C96B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DEE4B-5DE9-CE0A-CA6D-41FE40AEB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15DAB-BE4E-D573-BFAA-9BE5AF4A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3818D-6B57-AB07-F274-5837B227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C8468-5552-F2EE-53EC-C7F0761C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797D5-7331-2682-0B81-4506A4204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9B5E2-840B-1C31-9198-C4C3D4B6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04081-46D4-A095-E524-66A5D9B7C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9E58A-1C02-411E-9C98-6F5DC093428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07EDC-10E5-0083-ADDF-D952E4FC2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0CF3E-002F-9EE1-729B-A508D0699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37B5-E755-4975-8B0D-F6F7114E5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8DC56-6F41-F74B-D0A8-3249919A82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UiO</a:t>
            </a:r>
            <a:r>
              <a:rPr lang="en-US" dirty="0"/>
              <a:t> </a:t>
            </a:r>
            <a:r>
              <a:rPr lang="en-US" dirty="0" err="1"/>
              <a:t>NeiC</a:t>
            </a:r>
            <a:r>
              <a:rPr lang="en-US" dirty="0"/>
              <a:t> Compute Storage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EF331-9AB3-00BB-6C2D-189621B06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State of the union</a:t>
            </a:r>
          </a:p>
        </p:txBody>
      </p:sp>
    </p:spTree>
    <p:extLst>
      <p:ext uri="{BB962C8B-B14F-4D97-AF65-F5344CB8AC3E}">
        <p14:creationId xmlns:p14="http://schemas.microsoft.com/office/powerpoint/2010/main" val="3239001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E4D1-5765-56CD-E7A4-8C0382FFF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prospects – </a:t>
            </a:r>
            <a:r>
              <a:rPr lang="en-US" dirty="0">
                <a:solidFill>
                  <a:srgbClr val="FF0000"/>
                </a:solidFill>
              </a:rPr>
              <a:t>Dell </a:t>
            </a:r>
            <a:r>
              <a:rPr lang="en-US" dirty="0" err="1">
                <a:solidFill>
                  <a:srgbClr val="FF0000"/>
                </a:solidFill>
              </a:rPr>
              <a:t>PowerVault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7D991-A0E7-71DF-13F1-1E8FA1D85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the problems with individual servers, none of the benefits of unified storage systems. </a:t>
            </a:r>
          </a:p>
          <a:p>
            <a:r>
              <a:rPr lang="en-US" dirty="0"/>
              <a:t>Major scalability both in performance and management </a:t>
            </a:r>
          </a:p>
          <a:p>
            <a:r>
              <a:rPr lang="en-US" dirty="0"/>
              <a:t>Maximum bandwidth per controller 10Gb/s, not a cluster</a:t>
            </a:r>
          </a:p>
          <a:p>
            <a:r>
              <a:rPr lang="en-US" dirty="0"/>
              <a:t>Behaves like a DAS which would only add management headaches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4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961A-69D4-2291-2F78-532835EB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Prospects – </a:t>
            </a:r>
            <a:r>
              <a:rPr lang="en-US" dirty="0">
                <a:solidFill>
                  <a:schemeClr val="accent6"/>
                </a:solidFill>
              </a:rPr>
              <a:t>IBM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2037A-07C2-4D53-BBBE-1B4CCF065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Highest performance per spindle tested so far.</a:t>
            </a:r>
          </a:p>
          <a:p>
            <a:r>
              <a:rPr lang="en-US" dirty="0"/>
              <a:t>110 spindles per cabinet. </a:t>
            </a:r>
          </a:p>
          <a:p>
            <a:r>
              <a:rPr lang="en-US" dirty="0"/>
              <a:t>We have a whole department for just IBM Spectrum. </a:t>
            </a:r>
          </a:p>
          <a:p>
            <a:r>
              <a:rPr lang="en-US" dirty="0"/>
              <a:t>We expect extremely low prices, possibly less than the cost for raw drives due to agreements.</a:t>
            </a:r>
          </a:p>
          <a:p>
            <a:r>
              <a:rPr lang="en-US" dirty="0"/>
              <a:t>Scaling drawers only increases capacity, not necessarily performance. </a:t>
            </a:r>
          </a:p>
          <a:p>
            <a:r>
              <a:rPr lang="en-US" dirty="0"/>
              <a:t>Additional controllers are needed to scale performance. </a:t>
            </a:r>
          </a:p>
          <a:p>
            <a:r>
              <a:rPr lang="en-US" dirty="0"/>
              <a:t>Based on Power architecture which is a second-class (possibly third) citizen on Linux. </a:t>
            </a:r>
          </a:p>
          <a:p>
            <a:r>
              <a:rPr lang="en-US" dirty="0"/>
              <a:t>Everything from IBM is pay-walled which means scripts to automatically deploy updates will need user intervention.</a:t>
            </a:r>
          </a:p>
          <a:p>
            <a:r>
              <a:rPr lang="en-US" dirty="0"/>
              <a:t>IBM doesn’t really care about one customer with odd needs. If we need features, we’ll have to beg and wait.</a:t>
            </a:r>
          </a:p>
          <a:p>
            <a:r>
              <a:rPr lang="en-US" dirty="0" err="1"/>
              <a:t>Conslusion</a:t>
            </a:r>
            <a:r>
              <a:rPr lang="en-US" dirty="0"/>
              <a:t> : Great solution if the price fits… don’t like the lack of leverage</a:t>
            </a:r>
          </a:p>
        </p:txBody>
      </p:sp>
    </p:spTree>
    <p:extLst>
      <p:ext uri="{BB962C8B-B14F-4D97-AF65-F5344CB8AC3E}">
        <p14:creationId xmlns:p14="http://schemas.microsoft.com/office/powerpoint/2010/main" val="3245675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614D-46FC-B210-E149-CA1C806A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prospects continued – </a:t>
            </a:r>
            <a:r>
              <a:rPr lang="en-US" dirty="0">
                <a:solidFill>
                  <a:schemeClr val="accent6"/>
                </a:solidFill>
              </a:rPr>
              <a:t>Huawei </a:t>
            </a:r>
            <a:r>
              <a:rPr lang="en-US" dirty="0" err="1">
                <a:solidFill>
                  <a:schemeClr val="accent6"/>
                </a:solidFill>
              </a:rPr>
              <a:t>PacificStor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E559A-6120-1369-9E4F-99123B515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Easiest to manage. </a:t>
            </a:r>
          </a:p>
          <a:p>
            <a:r>
              <a:rPr lang="en-US" dirty="0"/>
              <a:t>3% lower performance per spindle than IBM.</a:t>
            </a:r>
          </a:p>
          <a:p>
            <a:r>
              <a:rPr lang="en-US" dirty="0"/>
              <a:t>Incredible physical chassis design. </a:t>
            </a:r>
          </a:p>
          <a:p>
            <a:r>
              <a:rPr lang="en-US" dirty="0"/>
              <a:t>Fastest and cheapest support. </a:t>
            </a:r>
          </a:p>
          <a:p>
            <a:r>
              <a:rPr lang="en-US" dirty="0"/>
              <a:t>Scales in performance as well as capacity while adding drawers as additional nodes add additional controllers.</a:t>
            </a:r>
          </a:p>
          <a:p>
            <a:r>
              <a:rPr lang="en-US" dirty="0"/>
              <a:t>They added features and patches just to do the PoC, Huawei sees any shortcomings in their system as embarrassing and acts rapidly to fix them.</a:t>
            </a:r>
          </a:p>
          <a:p>
            <a:r>
              <a:rPr lang="en-US" dirty="0"/>
              <a:t>Works best when connected with RDMA (</a:t>
            </a:r>
            <a:r>
              <a:rPr lang="en-US" dirty="0" err="1"/>
              <a:t>Infiniband</a:t>
            </a:r>
            <a:r>
              <a:rPr lang="en-US" dirty="0"/>
              <a:t> or RoCEv2)</a:t>
            </a:r>
          </a:p>
          <a:p>
            <a:r>
              <a:rPr lang="en-US" dirty="0"/>
              <a:t>NFS implementation is fairly “vanilla </a:t>
            </a:r>
            <a:r>
              <a:rPr lang="en-US" dirty="0" err="1"/>
              <a:t>linux</a:t>
            </a:r>
            <a:r>
              <a:rPr lang="en-US" dirty="0"/>
              <a:t>” and has terrible issues with massive directories.</a:t>
            </a:r>
          </a:p>
          <a:p>
            <a:r>
              <a:rPr lang="en-US" dirty="0"/>
              <a:t>Huawei native cluster client requires RDMA</a:t>
            </a:r>
          </a:p>
          <a:p>
            <a:r>
              <a:rPr lang="en-US" dirty="0"/>
              <a:t>4+2 and 8+2 Erasure coding has almost identical performance. I’ve asked for numbers for 12+2.</a:t>
            </a:r>
          </a:p>
          <a:p>
            <a:r>
              <a:rPr lang="en-US" dirty="0"/>
              <a:t>Huawei has the lowest erasure coding latency I’ve evaluated thus far</a:t>
            </a:r>
          </a:p>
          <a:p>
            <a:r>
              <a:rPr lang="en-US" sz="2500" dirty="0">
                <a:solidFill>
                  <a:schemeClr val="accent6"/>
                </a:solidFill>
              </a:rPr>
              <a:t>Conclusion: Technically the best solution so far, price is probably good, support is “they are willing to do anything”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3634-D1BE-1B84-AFE2-CAC0439AC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prospects -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Hitatchi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ECEE2-F04A-0DC6-8A86-42268F157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Next and last to evaluate</a:t>
            </a:r>
          </a:p>
          <a:p>
            <a:r>
              <a:rPr lang="en-US" dirty="0"/>
              <a:t>Expectations </a:t>
            </a:r>
          </a:p>
          <a:p>
            <a:pPr lvl="1"/>
            <a:r>
              <a:rPr lang="en-US" dirty="0"/>
              <a:t>Possibly higher performance drives (they make their own)</a:t>
            </a:r>
          </a:p>
          <a:p>
            <a:pPr lvl="1"/>
            <a:r>
              <a:rPr lang="en-US" dirty="0"/>
              <a:t>Heavier use of SSD for metadata which should show great performance benefits.</a:t>
            </a:r>
          </a:p>
          <a:p>
            <a:pPr lvl="1"/>
            <a:r>
              <a:rPr lang="en-US" dirty="0"/>
              <a:t>High performance.</a:t>
            </a:r>
          </a:p>
          <a:p>
            <a:pPr lvl="1"/>
            <a:r>
              <a:rPr lang="en-US" dirty="0"/>
              <a:t>Good horizontal scaling, equal to or better than IBM. Maybe equal to or better than Huawei.</a:t>
            </a:r>
          </a:p>
          <a:p>
            <a:r>
              <a:rPr lang="en-US" dirty="0"/>
              <a:t>Hitachi is very competitive for pricing but already is suggesting it may cost more.</a:t>
            </a:r>
          </a:p>
          <a:p>
            <a:r>
              <a:rPr lang="en-US" dirty="0"/>
              <a:t>No conclusions yet</a:t>
            </a:r>
          </a:p>
        </p:txBody>
      </p:sp>
    </p:spTree>
    <p:extLst>
      <p:ext uri="{BB962C8B-B14F-4D97-AF65-F5344CB8AC3E}">
        <p14:creationId xmlns:p14="http://schemas.microsoft.com/office/powerpoint/2010/main" val="104832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EA17-B522-59F2-A3B2-DEA6E389A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F1C51-1512-F5B8-1938-AD00B92E3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the money in hand</a:t>
            </a:r>
          </a:p>
          <a:p>
            <a:r>
              <a:rPr lang="en-US" dirty="0"/>
              <a:t>We are waiting on </a:t>
            </a:r>
            <a:r>
              <a:rPr lang="en-US" dirty="0" err="1"/>
              <a:t>Hitatchi</a:t>
            </a:r>
            <a:r>
              <a:rPr lang="en-US" dirty="0"/>
              <a:t> results to garner the tender</a:t>
            </a:r>
          </a:p>
          <a:p>
            <a:r>
              <a:rPr lang="en-US" dirty="0"/>
              <a:t>We are prepared to streamline the tender and bidding.</a:t>
            </a:r>
          </a:p>
          <a:p>
            <a:r>
              <a:rPr lang="en-US" dirty="0"/>
              <a:t>We want to have disks on premises no later than 15-Jan</a:t>
            </a:r>
          </a:p>
        </p:txBody>
      </p:sp>
    </p:spTree>
    <p:extLst>
      <p:ext uri="{BB962C8B-B14F-4D97-AF65-F5344CB8AC3E}">
        <p14:creationId xmlns:p14="http://schemas.microsoft.com/office/powerpoint/2010/main" val="121168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4D70-F99E-4C0E-FD1E-1C3636E9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D11C4-9780-F42C-2DD1-3A8F9EA89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network downtime at </a:t>
            </a:r>
            <a:r>
              <a:rPr lang="en-US" dirty="0" err="1"/>
              <a:t>UiO</a:t>
            </a:r>
            <a:endParaRPr lang="en-US" dirty="0"/>
          </a:p>
          <a:p>
            <a:pPr lvl="1"/>
            <a:r>
              <a:rPr lang="en-US" dirty="0"/>
              <a:t>Switching out 25Gb/s TOR switches for 100Gb/s</a:t>
            </a:r>
          </a:p>
          <a:p>
            <a:pPr lvl="1"/>
            <a:r>
              <a:rPr lang="en-US" dirty="0"/>
              <a:t>Implementation of RoCEv2 (reliable ethernet… IE moving from Ethernet to converged ethernet with at least support for </a:t>
            </a:r>
            <a:r>
              <a:rPr lang="en-US" dirty="0" err="1"/>
              <a:t>DCBx</a:t>
            </a:r>
            <a:r>
              <a:rPr lang="en-US" dirty="0"/>
              <a:t>, LLQ and PFC)</a:t>
            </a:r>
          </a:p>
          <a:p>
            <a:pPr lvl="1"/>
            <a:r>
              <a:rPr lang="en-US" dirty="0"/>
              <a:t>We will finally have redundant top of rack switches.</a:t>
            </a:r>
          </a:p>
          <a:p>
            <a:pPr lvl="1"/>
            <a:r>
              <a:rPr lang="en-US" dirty="0"/>
              <a:t>Trying to push for moving the uplink to a clustered switch as we don’t have a backup link and we want to be able to maintain the switches. We haven’t updated firmware on the existing switching in a long time.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Week or two outage while transitioning</a:t>
            </a:r>
          </a:p>
        </p:txBody>
      </p:sp>
    </p:spTree>
    <p:extLst>
      <p:ext uri="{BB962C8B-B14F-4D97-AF65-F5344CB8AC3E}">
        <p14:creationId xmlns:p14="http://schemas.microsoft.com/office/powerpoint/2010/main" val="1313272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F0DE4-01D2-3D01-D60F-617EF6C0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will stay at </a:t>
            </a:r>
            <a:r>
              <a:rPr lang="en-US" dirty="0" err="1"/>
              <a:t>UiO</a:t>
            </a:r>
            <a:r>
              <a:rPr lang="en-US" dirty="0"/>
              <a:t>, not Sigma2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C41B9-A391-ABC7-1901-AA557FCAC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was a major point of contention.</a:t>
            </a:r>
          </a:p>
          <a:p>
            <a:r>
              <a:rPr lang="en-US" dirty="0"/>
              <a:t>Sigma2 is a national mandate to move all this stuff into a centralized place up north.</a:t>
            </a:r>
          </a:p>
          <a:p>
            <a:r>
              <a:rPr lang="en-US" dirty="0"/>
              <a:t>They didn’t want to take the tape.</a:t>
            </a:r>
          </a:p>
          <a:p>
            <a:r>
              <a:rPr lang="en-US" dirty="0"/>
              <a:t>They wanted to charge us more money for disk than we were willing to pay.</a:t>
            </a:r>
          </a:p>
          <a:p>
            <a:r>
              <a:rPr lang="en-US" dirty="0"/>
              <a:t>We have now more or less guaranteed </a:t>
            </a:r>
            <a:r>
              <a:rPr lang="en-US" dirty="0" err="1"/>
              <a:t>UiO</a:t>
            </a:r>
            <a:r>
              <a:rPr lang="en-US" dirty="0"/>
              <a:t> as the long term home for Atlas storage.</a:t>
            </a:r>
          </a:p>
          <a:p>
            <a:r>
              <a:rPr lang="en-US" dirty="0"/>
              <a:t>Discussions have arisen about possibly centralizing storage in a </a:t>
            </a:r>
            <a:r>
              <a:rPr lang="en-US" dirty="0" err="1"/>
              <a:t>NeiC</a:t>
            </a:r>
            <a:r>
              <a:rPr lang="en-US" dirty="0"/>
              <a:t> partner country but that discussion isn’t for a few years.</a:t>
            </a:r>
          </a:p>
        </p:txBody>
      </p:sp>
    </p:spTree>
    <p:extLst>
      <p:ext uri="{BB962C8B-B14F-4D97-AF65-F5344CB8AC3E}">
        <p14:creationId xmlns:p14="http://schemas.microsoft.com/office/powerpoint/2010/main" val="2857552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B42B-CD43-25D0-D759-38E4451D8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of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BBEF4-E1C7-C114-D9DB-4FE085579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for </a:t>
            </a:r>
            <a:r>
              <a:rPr lang="en-US" dirty="0" err="1"/>
              <a:t>UiO</a:t>
            </a:r>
            <a:r>
              <a:rPr lang="en-US" dirty="0"/>
              <a:t> Disk and Tape in 2023 is automatic everything</a:t>
            </a:r>
          </a:p>
          <a:p>
            <a:r>
              <a:rPr lang="en-US" dirty="0"/>
              <a:t>Downtimes will be requested by script</a:t>
            </a:r>
          </a:p>
          <a:p>
            <a:r>
              <a:rPr lang="en-US" dirty="0"/>
              <a:t>Machines will update firmware, OS and all else via script.</a:t>
            </a:r>
          </a:p>
          <a:p>
            <a:r>
              <a:rPr lang="en-US" dirty="0"/>
              <a:t>We want to move all </a:t>
            </a:r>
            <a:r>
              <a:rPr lang="en-US" dirty="0" err="1"/>
              <a:t>dCache</a:t>
            </a:r>
            <a:r>
              <a:rPr lang="en-US" dirty="0"/>
              <a:t> everything to Ansible/Terraform/</a:t>
            </a:r>
            <a:r>
              <a:rPr lang="en-US" dirty="0" err="1"/>
              <a:t>Kubevirt</a:t>
            </a:r>
            <a:r>
              <a:rPr lang="en-US" dirty="0"/>
              <a:t> deployment/maintenance. No more changing things on the CLI.</a:t>
            </a:r>
          </a:p>
          <a:p>
            <a:r>
              <a:rPr lang="en-US" dirty="0"/>
              <a:t>Everything in Git</a:t>
            </a:r>
          </a:p>
        </p:txBody>
      </p:sp>
    </p:spTree>
    <p:extLst>
      <p:ext uri="{BB962C8B-B14F-4D97-AF65-F5344CB8AC3E}">
        <p14:creationId xmlns:p14="http://schemas.microsoft.com/office/powerpoint/2010/main" val="2105558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45350-5F8C-8A7C-2869-948DC31EC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2F810-A593-915E-E9A1-AB26E97B7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4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2FFB-E677-A642-C733-F92F2CE9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/>
              <a:t>Compute UiO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8C76E-86B3-5240-C47C-57B937603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System is stable and delivering very well - </a:t>
            </a:r>
            <a:r>
              <a:rPr lang="en-GB" sz="1800" b="0" i="0" u="none" strike="noStrike" dirty="0" err="1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Openstack</a:t>
            </a:r>
            <a:r>
              <a:rPr lang="en-GB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 on Norwegian Research and Education Cloud (NREC)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NDGF AHM 2020-1: Delivering pledge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NDGF AHM 2020-2: Some configuration changes (</a:t>
            </a:r>
            <a:r>
              <a:rPr lang="en-GB" sz="1400" b="0" i="0" u="none" strike="noStrike" dirty="0" err="1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nfs</a:t>
            </a:r>
            <a:r>
              <a:rPr lang="en-GB" sz="14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-exports)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NDGF AHM 2021-1: Cache, session and compute scratch disk is </a:t>
            </a:r>
            <a:r>
              <a:rPr lang="en-GB" sz="1400" b="0" i="0" u="none" strike="noStrike" dirty="0" err="1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ssd</a:t>
            </a:r>
            <a:endParaRPr lang="en-GB" sz="14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Pledge for 2022 is 22.69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we typically deliver ~28 </a:t>
            </a:r>
            <a:r>
              <a:rPr lang="en-GB" sz="1400" b="0" i="0" u="none" strike="noStrike" dirty="0" err="1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kHEPSPEC</a:t>
            </a:r>
            <a:r>
              <a:rPr lang="en-GB" sz="14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 (which roughly corresponds to 2024 pledge)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Support ends 2026 on current hardware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Hardware will be gradually replaced as needed and some more hardware procured to </a:t>
            </a:r>
            <a:r>
              <a:rPr lang="en-GB" sz="1800" b="0" i="0" u="none" strike="noStrike" dirty="0" err="1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fullfill</a:t>
            </a:r>
            <a:r>
              <a:rPr lang="en-GB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 pledge 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Compute and storage will continue in Oslo </a:t>
            </a:r>
          </a:p>
          <a:p>
            <a:pPr marL="0" indent="0" rtl="0" fontAlgn="base">
              <a:spcBef>
                <a:spcPts val="0"/>
              </a:spcBef>
              <a:spcAft>
                <a:spcPts val="1200"/>
              </a:spcAft>
              <a:buNone/>
            </a:pPr>
            <a:endParaRPr lang="en-GB" sz="18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CBC87C-EF72-5DB0-CA33-B0C9781934CB}"/>
              </a:ext>
            </a:extLst>
          </p:cNvPr>
          <p:cNvSpPr txBox="1"/>
          <p:nvPr/>
        </p:nvSpPr>
        <p:spPr>
          <a:xfrm>
            <a:off x="3048918" y="3247088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O" dirty="0"/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6C2A6E-A120-B8EB-79A6-800524713B9E}"/>
              </a:ext>
            </a:extLst>
          </p:cNvPr>
          <p:cNvSpPr txBox="1"/>
          <p:nvPr/>
        </p:nvSpPr>
        <p:spPr>
          <a:xfrm>
            <a:off x="3048918" y="3247088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3013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6D81F-DE82-DA30-603F-9B5E9BC0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tape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EB331-A77B-C86F-2330-68F91B170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IBM tape system up and running and stable as of Sept-2022</a:t>
            </a:r>
          </a:p>
          <a:p>
            <a:r>
              <a:rPr lang="en-US" dirty="0"/>
              <a:t>Previous tape system shutdown October-2022</a:t>
            </a:r>
          </a:p>
          <a:p>
            <a:r>
              <a:rPr lang="en-US" dirty="0"/>
              <a:t>Currently we have 3PB of tape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9D9D-657D-E748-139A-C1647844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Tape in the coming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766D2-467A-A7B8-F252-78521E69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provisioned money for expansion to meet 6.7PB quota in 2023</a:t>
            </a:r>
          </a:p>
          <a:p>
            <a:r>
              <a:rPr lang="en-US" dirty="0"/>
              <a:t>We have located a promising source of money for expanding to 10PB in 2024. More money for this is very unlikely to be found.</a:t>
            </a:r>
          </a:p>
          <a:p>
            <a:r>
              <a:rPr lang="en-US" dirty="0"/>
              <a:t>Expanding past 10PB will require additional slots and therefore budgeting discussions.</a:t>
            </a:r>
          </a:p>
        </p:txBody>
      </p:sp>
    </p:spTree>
    <p:extLst>
      <p:ext uri="{BB962C8B-B14F-4D97-AF65-F5344CB8AC3E}">
        <p14:creationId xmlns:p14="http://schemas.microsoft.com/office/powerpoint/2010/main" val="198741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FB3D8-CC1C-DE4F-D610-A4CF18CB2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disk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BA36B-D5A7-858C-C884-F09708C2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11xHuawei first generation ARM based servers, 176PB each</a:t>
            </a:r>
          </a:p>
          <a:p>
            <a:r>
              <a:rPr lang="en-US" dirty="0"/>
              <a:t>Only 10 are active due to performance issues with ceph-osd10.grid.uio.no</a:t>
            </a:r>
          </a:p>
          <a:p>
            <a:r>
              <a:rPr lang="en-US" dirty="0"/>
              <a:t>Performance per node is extremely poor. 170MB/sec average read/write performance.</a:t>
            </a:r>
          </a:p>
          <a:p>
            <a:r>
              <a:rPr lang="en-US" dirty="0"/>
              <a:t>Due to read/write patterns, we generally never achieve greater than 1GB/s aggregate performance.</a:t>
            </a:r>
          </a:p>
          <a:p>
            <a:r>
              <a:rPr lang="en-US" dirty="0"/>
              <a:t>Support agreement on these servers runs out in mid-2023, we will not renew.</a:t>
            </a:r>
          </a:p>
        </p:txBody>
      </p:sp>
    </p:spTree>
    <p:extLst>
      <p:ext uri="{BB962C8B-B14F-4D97-AF65-F5344CB8AC3E}">
        <p14:creationId xmlns:p14="http://schemas.microsoft.com/office/powerpoint/2010/main" val="343314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1D99-384D-1C7B-1AAB-9EDDE335D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in the coming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9C881-60BD-5B68-D489-95FFBD1BC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  <a:p>
            <a:pPr lvl="1"/>
            <a:r>
              <a:rPr lang="en-US" dirty="0"/>
              <a:t>Copy Sweden</a:t>
            </a:r>
          </a:p>
          <a:p>
            <a:pPr lvl="1"/>
            <a:r>
              <a:rPr lang="en-US" dirty="0"/>
              <a:t>Build something similar to Sweden and make the nodes denser</a:t>
            </a:r>
          </a:p>
          <a:p>
            <a:pPr lvl="1"/>
            <a:r>
              <a:rPr lang="en-US" dirty="0"/>
              <a:t>Deploy a storage system and VMs similar to </a:t>
            </a:r>
            <a:r>
              <a:rPr lang="en-US" dirty="0" err="1"/>
              <a:t>UiB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6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D527-3A93-020A-C1D4-31D29608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Sweden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229A6-D5A7-EE3E-C554-1E40DBCA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cost per PB</a:t>
            </a:r>
          </a:p>
          <a:p>
            <a:r>
              <a:rPr lang="en-US" dirty="0"/>
              <a:t>Hit-by-a-bus issues (only one person at </a:t>
            </a:r>
            <a:r>
              <a:rPr lang="en-US" dirty="0" err="1"/>
              <a:t>UiO</a:t>
            </a:r>
            <a:r>
              <a:rPr lang="en-US" dirty="0"/>
              <a:t> who will manage)</a:t>
            </a:r>
          </a:p>
          <a:p>
            <a:r>
              <a:rPr lang="en-US" dirty="0"/>
              <a:t>No meaningful vendor support</a:t>
            </a:r>
          </a:p>
          <a:p>
            <a:r>
              <a:rPr lang="en-US" dirty="0"/>
              <a:t>It doesn’t scale well for us, we can do much with Ansible, but growing the system means more nodes to manage.</a:t>
            </a:r>
          </a:p>
          <a:p>
            <a:r>
              <a:rPr lang="en-US" dirty="0"/>
              <a:t>Will not scale performance by adding more nodes unless read/write patterns support enough entropy</a:t>
            </a:r>
          </a:p>
          <a:p>
            <a:r>
              <a:rPr lang="en-US" dirty="0"/>
              <a:t>This is our </a:t>
            </a:r>
            <a:r>
              <a:rPr lang="en-US" dirty="0" err="1"/>
              <a:t>fall-back</a:t>
            </a:r>
            <a:r>
              <a:rPr lang="en-US" dirty="0"/>
              <a:t> option</a:t>
            </a:r>
          </a:p>
        </p:txBody>
      </p:sp>
    </p:spTree>
    <p:extLst>
      <p:ext uri="{BB962C8B-B14F-4D97-AF65-F5344CB8AC3E}">
        <p14:creationId xmlns:p14="http://schemas.microsoft.com/office/powerpoint/2010/main" val="7333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4CB1-47B5-4DB6-C831-3E59E3CCA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density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5D6C8-B71D-0EA4-169A-A3CF9B4FC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Sweden, but bigger nodes</a:t>
            </a:r>
          </a:p>
          <a:p>
            <a:r>
              <a:rPr lang="en-US" dirty="0"/>
              <a:t>Lower cost per petabyte</a:t>
            </a:r>
          </a:p>
          <a:p>
            <a:r>
              <a:rPr lang="en-US" dirty="0"/>
              <a:t>Less management</a:t>
            </a:r>
          </a:p>
          <a:p>
            <a:r>
              <a:rPr lang="en-US" dirty="0"/>
              <a:t>“violates” desired node size</a:t>
            </a:r>
          </a:p>
          <a:p>
            <a:r>
              <a:rPr lang="en-US" dirty="0"/>
              <a:t>Long rebuild/replacement times</a:t>
            </a:r>
          </a:p>
          <a:p>
            <a:r>
              <a:rPr lang="en-US" dirty="0"/>
              <a:t>Less than optimal, but very inexpensive</a:t>
            </a:r>
          </a:p>
          <a:p>
            <a:r>
              <a:rPr lang="en-US" dirty="0"/>
              <a:t>Much easier to fit in the racks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4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0566-3034-55B1-2BB6-FB22DE52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Systems and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640BE-E6F5-956F-CC9C-CE3066F6C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MUCH </a:t>
            </a:r>
            <a:r>
              <a:rPr lang="en-US" dirty="0" err="1"/>
              <a:t>MUCH</a:t>
            </a:r>
            <a:r>
              <a:rPr lang="en-US" dirty="0"/>
              <a:t> cheaper per node (this has to do with internal </a:t>
            </a:r>
            <a:r>
              <a:rPr lang="en-US" dirty="0" err="1"/>
              <a:t>UiO</a:t>
            </a:r>
            <a:r>
              <a:rPr lang="en-US" dirty="0"/>
              <a:t> creative budgeting more than cost per PB)</a:t>
            </a:r>
          </a:p>
          <a:p>
            <a:r>
              <a:rPr lang="en-US" dirty="0"/>
              <a:t>Offsets issues with management as we have an internal storage department who can manage the storage side of the systems</a:t>
            </a:r>
          </a:p>
          <a:p>
            <a:r>
              <a:rPr lang="en-US" dirty="0"/>
              <a:t>Can deploy and redeploy VMs entirely with Terraform and Ansible… possibly Kubernetes</a:t>
            </a:r>
          </a:p>
          <a:p>
            <a:r>
              <a:rPr lang="en-US" dirty="0"/>
              <a:t>Much higher aggregate bandwidth scalability as read write patterns are managed. It doesn’t depend as much on entropy</a:t>
            </a:r>
          </a:p>
          <a:p>
            <a:r>
              <a:rPr lang="en-US" dirty="0"/>
              <a:t>Rebuild times are far less. A lost </a:t>
            </a:r>
            <a:r>
              <a:rPr lang="en-US" dirty="0" err="1"/>
              <a:t>dcache</a:t>
            </a:r>
            <a:r>
              <a:rPr lang="en-US" dirty="0"/>
              <a:t> node is recovered in minutes rather than days.</a:t>
            </a:r>
          </a:p>
          <a:p>
            <a:r>
              <a:rPr lang="en-US" dirty="0"/>
              <a:t>Reboots in seconds rather than minutes.</a:t>
            </a:r>
          </a:p>
        </p:txBody>
      </p:sp>
    </p:spTree>
    <p:extLst>
      <p:ext uri="{BB962C8B-B14F-4D97-AF65-F5344CB8AC3E}">
        <p14:creationId xmlns:p14="http://schemas.microsoft.com/office/powerpoint/2010/main" val="347573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1214</Words>
  <Application>Microsoft Macintosh PowerPoint</Application>
  <PresentationFormat>Widescreen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UiO NeiC Compute Storage 2022</vt:lpstr>
      <vt:lpstr>Compute UiO</vt:lpstr>
      <vt:lpstr>Current status tape</vt:lpstr>
      <vt:lpstr>Tape in the coming year</vt:lpstr>
      <vt:lpstr>Current status disk</vt:lpstr>
      <vt:lpstr>Disk in the coming year</vt:lpstr>
      <vt:lpstr>Copy Sweden</vt:lpstr>
      <vt:lpstr>Higher density nodes</vt:lpstr>
      <vt:lpstr>Storage Systems and VMs</vt:lpstr>
      <vt:lpstr>Current prospects – Dell PowerVault</vt:lpstr>
      <vt:lpstr>Current Prospects – IBM Spectrum</vt:lpstr>
      <vt:lpstr>Current prospects continued – Huawei PacificStor</vt:lpstr>
      <vt:lpstr>Current prospects - Hitatchi</vt:lpstr>
      <vt:lpstr>Storage conclusion</vt:lpstr>
      <vt:lpstr>Coming year</vt:lpstr>
      <vt:lpstr>Storage will stay at UiO, not Sigma2 </vt:lpstr>
      <vt:lpstr>Automation of everything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UiO NeiC Storage 2022</dc:title>
  <dc:creator>Darren Starr</dc:creator>
  <cp:lastModifiedBy>Maiken Pedersen</cp:lastModifiedBy>
  <cp:revision>4</cp:revision>
  <dcterms:created xsi:type="dcterms:W3CDTF">2022-10-06T09:01:53Z</dcterms:created>
  <dcterms:modified xsi:type="dcterms:W3CDTF">2022-10-10T10:24:58Z</dcterms:modified>
</cp:coreProperties>
</file>