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"/>
  </p:notesMasterIdLst>
  <p:sldIdLst>
    <p:sldId id="669" r:id="rId2"/>
    <p:sldId id="655" r:id="rId3"/>
    <p:sldId id="617" r:id="rId4"/>
    <p:sldId id="582" r:id="rId5"/>
    <p:sldId id="657" r:id="rId6"/>
    <p:sldId id="656" r:id="rId7"/>
    <p:sldId id="480" r:id="rId8"/>
    <p:sldId id="426" r:id="rId9"/>
    <p:sldId id="264" r:id="rId10"/>
    <p:sldId id="427" r:id="rId11"/>
    <p:sldId id="430" r:id="rId12"/>
    <p:sldId id="431" r:id="rId13"/>
    <p:sldId id="486" r:id="rId14"/>
    <p:sldId id="352" r:id="rId15"/>
    <p:sldId id="606" r:id="rId16"/>
    <p:sldId id="649" r:id="rId17"/>
    <p:sldId id="455" r:id="rId18"/>
    <p:sldId id="466" r:id="rId19"/>
    <p:sldId id="464" r:id="rId20"/>
    <p:sldId id="443" r:id="rId21"/>
    <p:sldId id="670" r:id="rId22"/>
    <p:sldId id="652" r:id="rId23"/>
    <p:sldId id="659" r:id="rId24"/>
    <p:sldId id="57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Graybeal" initials="JG" lastIdx="7" clrIdx="0">
    <p:extLst>
      <p:ext uri="{19B8F6BF-5375-455C-9EA6-DF929625EA0E}">
        <p15:presenceInfo xmlns:p15="http://schemas.microsoft.com/office/powerpoint/2012/main" userId="S::jbgmeta1@stanford.edu::9d85ae0c-fb26-4824-9f5b-4a6d48d238d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40"/>
    <p:restoredTop sz="78562"/>
  </p:normalViewPr>
  <p:slideViewPr>
    <p:cSldViewPr snapToGrid="0" snapToObjects="1">
      <p:cViewPr varScale="1">
        <p:scale>
          <a:sx n="101" d="100"/>
          <a:sy n="101" d="100"/>
        </p:scale>
        <p:origin x="19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324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45120-D0CB-E747-89AC-11FFD3F829C8}" type="datetimeFigureOut">
              <a:rPr lang="en-US" smtClean="0"/>
              <a:t>2/7/22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180EA-D2DB-E14F-BD86-9B657BC03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95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180EA-D2DB-E14F-BD86-9B657BC03E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87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B505D-8C6A-AA44-B4C9-298066656EC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763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need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180EA-D2DB-E14F-BD86-9B657BC03E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79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B505D-8C6A-AA44-B4C9-298066656EC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6160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180EA-D2DB-E14F-BD86-9B657BC03E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90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Paged 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B505D-8C6A-AA44-B4C9-298066656EC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130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180EA-D2DB-E14F-BD86-9B657BC03E4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07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180EA-D2DB-E14F-BD86-9B657BC03E4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77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Fully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180EA-D2DB-E14F-BD86-9B657BC03E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598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B505D-8C6A-AA44-B4C9-298066656E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794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B505D-8C6A-AA44-B4C9-298066656E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290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B505D-8C6A-AA44-B4C9-298066656E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133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B505D-8C6A-AA44-B4C9-298066656E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57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180EA-D2DB-E14F-BD86-9B657BC03E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93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B9F14B-8AE6-C04D-9BAF-0806636FCB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32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EACB3F-9327-1E4C-AAE4-FBF474B8B024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11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405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C5973-96FB-FF48-B282-5801645AA0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009735-C7D7-D34C-BE08-BF751E7387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67AD0-E168-EC48-B738-05DCF9B18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50045-CB00-EE4D-900A-41FD97CBFDC2}" type="datetime1">
              <a:rPr lang="en-US" smtClean="0"/>
              <a:t>2/7/22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370A8-4366-0B4E-8333-011A8FC2A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44AD8-3BBE-FA43-AD00-1E2DA29CE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0214-AE3E-DB42-9665-01E030FA4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44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6E2A8-CD86-B94B-8DE1-BB7DA7411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C73BE4-B837-434A-9254-A19CABB316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CFED0-2307-E740-BD13-D5440720C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C6E2A-183B-7742-85CF-86C603AFA2E5}" type="datetime1">
              <a:rPr lang="en-US" smtClean="0"/>
              <a:t>2/7/22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78381-2BE3-F74A-816C-C96A75DCD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C8CC4-7936-6942-8E0A-1F41A2B0D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0214-AE3E-DB42-9665-01E030FA4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2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B2FFC9-1160-8C43-8D6C-D9C23A0C0C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4BD78A-980E-4E4E-ADB6-8901D0B284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78C60-A0A3-BC49-8B01-6224A430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BAA55-A81C-9541-9E68-EE571115C6A2}" type="datetime1">
              <a:rPr lang="en-US" smtClean="0"/>
              <a:t>2/7/22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3FE6A0-B666-A348-BE5C-8015E3E5E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1A872-FD3A-9E4F-8EA7-8788A7AD1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0214-AE3E-DB42-9665-01E030FA4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30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>
          <a:xfrm>
            <a:off x="8053051" y="6324602"/>
            <a:ext cx="2844800" cy="212725"/>
          </a:xfrm>
          <a:prstGeom prst="rect">
            <a:avLst/>
          </a:prstGeom>
        </p:spPr>
        <p:txBody>
          <a:bodyPr/>
          <a:lstStyle/>
          <a:p>
            <a:fld id="{673315DB-8598-49B4-816F-A0543C864486}" type="datetime1">
              <a:rPr lang="en-US" smtClean="0"/>
              <a:pPr/>
              <a:t>2/7/22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7037051" y="6553202"/>
            <a:ext cx="3860800" cy="212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544385" y="6375402"/>
            <a:ext cx="581152" cy="365125"/>
          </a:xfrm>
          <a:prstGeom prst="rect">
            <a:avLst/>
          </a:prstGeom>
        </p:spPr>
        <p:txBody>
          <a:bodyPr/>
          <a:lstStyle/>
          <a:p>
            <a:fld id="{FB6A712C-932C-4237-89D7-235183607C9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08172" y="152400"/>
            <a:ext cx="11303413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0" lang="en-US" dirty="0"/>
              <a:t>Title and </a:t>
            </a:r>
            <a:r>
              <a:rPr kumimoji="0" lang="en-US" dirty="0" err="1"/>
              <a:t>Text+Image</a:t>
            </a:r>
            <a:endParaRPr kumimoji="0"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0" y="1524000"/>
            <a:ext cx="5815584" cy="42672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09709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 sz="3700"/>
            </a:lvl1pPr>
            <a:lvl2pPr eaLnBrk="1" latinLnBrk="0" hangingPunct="1">
              <a:defRPr sz="3200"/>
            </a:lvl2pPr>
            <a:lvl3pPr eaLnBrk="1" latinLnBrk="0" hangingPunct="1">
              <a:defRPr sz="2700"/>
            </a:lvl3pPr>
            <a:lvl4pPr eaLnBrk="1" latinLnBrk="0" hangingPunct="1">
              <a:defRPr sz="2400"/>
            </a:lvl4pPr>
            <a:lvl5pPr eaLnBrk="1" latinLnBrk="0" hangingPunct="1">
              <a:defRPr sz="2400"/>
            </a:lvl5pPr>
          </a:lstStyle>
          <a:p>
            <a:pPr marL="487595" marR="0" lvl="0" indent="-377886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US" dirty="0"/>
              <a:t>Edit text here or click icon to insert image/object. Use at least size 24 font.</a:t>
            </a:r>
          </a:p>
          <a:p>
            <a:pPr lvl="1" eaLnBrk="1" latinLnBrk="0" hangingPunct="1"/>
            <a:r>
              <a:rPr lang="en-US" dirty="0"/>
              <a:t> 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0" y="5867400"/>
            <a:ext cx="4801851" cy="457200"/>
          </a:xfrm>
        </p:spPr>
        <p:txBody>
          <a:bodyPr anchor="ctr">
            <a:noAutofit/>
          </a:bodyPr>
          <a:lstStyle>
            <a:lvl1pPr marL="109709" indent="0">
              <a:buNone/>
              <a:defRPr sz="1800" baseline="0"/>
            </a:lvl1pPr>
          </a:lstStyle>
          <a:p>
            <a:pPr lvl="0"/>
            <a:r>
              <a:rPr lang="en-US" dirty="0"/>
              <a:t>Image Caption/Citation (if applicable)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08171" y="1447800"/>
            <a:ext cx="10567831" cy="0"/>
          </a:xfrm>
          <a:prstGeom prst="line">
            <a:avLst/>
          </a:prstGeom>
          <a:ln w="254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608173" y="1524000"/>
            <a:ext cx="5411609" cy="4800600"/>
          </a:xfrm>
        </p:spPr>
        <p:txBody>
          <a:bodyPr>
            <a:normAutofit/>
          </a:bodyPr>
          <a:lstStyle>
            <a:lvl1pPr marL="487595" marR="0" indent="-377886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 sz="3600"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marL="487595" marR="0" lvl="0" indent="-377886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text here. Use at least size 24 font.</a:t>
            </a:r>
          </a:p>
          <a:p>
            <a:pPr marL="487595" marR="0" lvl="0" indent="-377886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143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7ABFD-5F43-2D41-9769-A52515426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FFD8E-1E2A-EC48-B40F-333F86334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0E276-430C-7D43-8573-0F728AAA3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A3C53-A56E-9E4F-AC26-9D1659B8ACCA}" type="datetime1">
              <a:rPr lang="en-US" smtClean="0"/>
              <a:t>2/7/22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697D6-0FBD-6645-80C5-54EFD4898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50FD2-2EDB-BC4C-BBFF-B1233410F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0214-AE3E-DB42-9665-01E030FA4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66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8A4E1-21F7-4944-99F3-A91AC5E9E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77CF5-B17C-FD44-8B1D-95A599B2A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17289-4933-D64E-8A37-9D0B5893B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CBCF-57E4-AA47-831F-C412E1FD40D8}" type="datetime1">
              <a:rPr lang="en-US" smtClean="0"/>
              <a:t>2/7/22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C0672-0BF0-9441-AD9A-E10666D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281EC-B5BA-2445-9635-EC2DEBF49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0214-AE3E-DB42-9665-01E030FA4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40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128B9-B815-1E42-BBDA-588325955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94BF0-B6EE-6249-B6AC-39E05F2AD6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F94A96-FE45-8F40-8AD3-D2FF23E60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FC8EB9-1FE0-734D-BCA9-397A655F7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68640-FE24-8A4D-9F03-25EFCA74704A}" type="datetime1">
              <a:rPr lang="en-US" smtClean="0"/>
              <a:t>2/7/22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198F2A-1CED-2B49-9A96-97D3C352B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979849-D967-6643-B42C-848AE43A0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0214-AE3E-DB42-9665-01E030FA4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183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3D95B-DCA1-4445-AE8F-94F194AF5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35FC22-188C-2548-B88F-D58CC88DB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B4DC70-450D-0E42-8330-F25AD8A6DD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3B4592-013B-D14D-8893-1FCC2D75C3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B1C046-1059-6344-B911-765CA41DB6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6EB5D5-DF24-A84D-BB7E-EC75C6809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A85E9-164F-1B4E-A43B-08E581E4D481}" type="datetime1">
              <a:rPr lang="en-US" smtClean="0"/>
              <a:t>2/7/22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F456D7-B220-C847-8D09-05A35873D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EBC320-546F-B140-A4FD-F00D42A46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0214-AE3E-DB42-9665-01E030FA4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00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FA42D-C7A0-844C-BD76-3AE551314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8EC679-D9D7-0A40-9A80-7F8B56CAD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A6F01-5B62-B642-9A05-80929C830C1A}" type="datetime1">
              <a:rPr lang="en-US" smtClean="0"/>
              <a:t>2/7/22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DEB39D-9844-5147-A4BD-E035E7AC8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EE4D15-8CFB-A341-9851-257D7211C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0214-AE3E-DB42-9665-01E030FA4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9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87E6DB-5D6B-D841-95E7-73E02CA8F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B217-F999-7B4E-A6C9-E576C3CBB9D3}" type="datetime1">
              <a:rPr lang="en-US" smtClean="0"/>
              <a:t>2/7/22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26D3AE-E51C-4149-978D-91671BD06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F11E20-B7AC-C542-BE3E-8C2E37E7F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0214-AE3E-DB42-9665-01E030FA4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179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24A0F-9511-5147-B74E-EB3E02D32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D880B-E0F0-0D45-89AC-BC7D926B9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9F378B-AB7E-6241-B4B7-368689084F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CC8916-CA16-FB4B-B9EB-E67AD2242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36F60-CFEC-7241-9CEA-9089CC7C6061}" type="datetime1">
              <a:rPr lang="en-US" smtClean="0"/>
              <a:t>2/7/22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B6A765-478A-774C-AD7F-96DC9405E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D9002E-BC87-D644-A87A-A915C7536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0214-AE3E-DB42-9665-01E030FA4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24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D8FBF-59CA-CD4A-8E1C-BFBE08666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AC58D5-0338-E042-AF8A-51DD05710B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6FA06A-A968-FA46-B279-16A9B59820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10A867-DF6A-9C42-9837-97F9B3012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7D2A9-108F-D740-B3F9-6313418041F4}" type="datetime1">
              <a:rPr lang="en-US" smtClean="0"/>
              <a:t>2/7/22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DAA1C6-3E8B-A54A-A2CC-873154696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BB91F-C8AF-FE4C-8FB3-620DE2852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0214-AE3E-DB42-9665-01E030FA4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C06ECB-762B-4D45-B54E-9888A9EAD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63AC8D-BDFD-7848-A4AA-8A8D5899F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E3F7D-0CF7-3B43-8FDA-7FEA87FEE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19F5F-4F52-9A44-A77D-E89A42749F57}" type="datetime1">
              <a:rPr lang="en-US" smtClean="0"/>
              <a:t>2/7/22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79298-43CA-7149-9D57-F55B3DE23D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52BBE-C64D-764B-896A-B3C8584F4E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20214-AE3E-DB42-9665-01E030FA44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61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7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ncbi.nlm.nih.gov/biosample/15811762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80FAC-3AE8-AD41-9B6B-A5D3BC3C12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4429" y="0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CEDAR: Promoting FAIRness at the Source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9886F8-7AD8-D145-869A-FD10470ABB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03499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/>
              <a:t>Mark A. Musen, M.D., </a:t>
            </a:r>
            <a:r>
              <a:rPr lang="en-US" sz="3200" dirty="0" err="1"/>
              <a:t>Ph.D</a:t>
            </a:r>
            <a:br>
              <a:rPr lang="en-US" sz="3200" dirty="0"/>
            </a:br>
            <a:r>
              <a:rPr lang="en-US" sz="3200" dirty="0"/>
              <a:t>Stanford University</a:t>
            </a:r>
          </a:p>
          <a:p>
            <a:r>
              <a:rPr lang="en-US" sz="3200" dirty="0" err="1"/>
              <a:t>musen@stanford.edu</a:t>
            </a:r>
            <a:endParaRPr lang="en-US" dirty="0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41ED1295-7586-D444-B4FB-6D8EE7211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2777" y="3811065"/>
            <a:ext cx="2617821" cy="281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1674" y="1603292"/>
            <a:ext cx="275286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latin typeface="Arial"/>
                <a:cs typeface="Arial"/>
              </a:rPr>
              <a:t>age</a:t>
            </a:r>
          </a:p>
          <a:p>
            <a:pPr algn="ctr"/>
            <a:r>
              <a:rPr lang="en-US" sz="2000" i="1" dirty="0">
                <a:latin typeface="Arial"/>
                <a:cs typeface="Arial"/>
              </a:rPr>
              <a:t>Age</a:t>
            </a:r>
          </a:p>
          <a:p>
            <a:pPr algn="ctr"/>
            <a:r>
              <a:rPr lang="en-US" sz="2000" i="1" dirty="0">
                <a:latin typeface="Arial"/>
                <a:cs typeface="Arial"/>
              </a:rPr>
              <a:t>AGE</a:t>
            </a:r>
          </a:p>
          <a:p>
            <a:pPr algn="ctr"/>
            <a:r>
              <a:rPr lang="en-US" sz="2000" i="1" dirty="0">
                <a:latin typeface="Arial"/>
                <a:cs typeface="Arial"/>
              </a:rPr>
              <a:t>`Age</a:t>
            </a:r>
          </a:p>
          <a:p>
            <a:pPr algn="ctr"/>
            <a:r>
              <a:rPr lang="en-US" sz="2000" i="1" dirty="0">
                <a:latin typeface="Arial"/>
                <a:cs typeface="Arial"/>
              </a:rPr>
              <a:t>age (after birth)</a:t>
            </a:r>
          </a:p>
          <a:p>
            <a:pPr algn="ctr"/>
            <a:r>
              <a:rPr lang="en-US" sz="2000" i="1" dirty="0">
                <a:latin typeface="Arial"/>
                <a:cs typeface="Arial"/>
              </a:rPr>
              <a:t>age (in years)</a:t>
            </a:r>
          </a:p>
          <a:p>
            <a:pPr algn="ctr"/>
            <a:r>
              <a:rPr lang="en-US" sz="2000" i="1" dirty="0">
                <a:latin typeface="Arial"/>
                <a:cs typeface="Arial"/>
              </a:rPr>
              <a:t>age (y)</a:t>
            </a:r>
          </a:p>
          <a:p>
            <a:pPr algn="ctr"/>
            <a:r>
              <a:rPr lang="en-US" sz="2000" i="1" dirty="0">
                <a:latin typeface="Arial"/>
                <a:cs typeface="Arial"/>
              </a:rPr>
              <a:t>age (year)</a:t>
            </a:r>
          </a:p>
          <a:p>
            <a:pPr algn="ctr"/>
            <a:r>
              <a:rPr lang="en-US" sz="2000" i="1" dirty="0">
                <a:latin typeface="Arial"/>
                <a:cs typeface="Arial"/>
              </a:rPr>
              <a:t>age (years)</a:t>
            </a:r>
          </a:p>
          <a:p>
            <a:pPr algn="ctr"/>
            <a:r>
              <a:rPr lang="en-US" sz="2000" i="1" dirty="0">
                <a:latin typeface="Arial"/>
                <a:cs typeface="Arial"/>
              </a:rPr>
              <a:t>Age (years)</a:t>
            </a:r>
          </a:p>
          <a:p>
            <a:pPr algn="ctr"/>
            <a:r>
              <a:rPr lang="en-US" sz="2000" i="1" dirty="0">
                <a:latin typeface="Arial"/>
                <a:cs typeface="Arial"/>
              </a:rPr>
              <a:t>Age (Years)</a:t>
            </a:r>
          </a:p>
          <a:p>
            <a:pPr algn="ctr"/>
            <a:r>
              <a:rPr lang="en-US" sz="2000" i="1" dirty="0">
                <a:latin typeface="Arial"/>
                <a:cs typeface="Arial"/>
              </a:rPr>
              <a:t>age (</a:t>
            </a:r>
            <a:r>
              <a:rPr lang="en-US" sz="2000" i="1" dirty="0" err="1">
                <a:latin typeface="Arial"/>
                <a:cs typeface="Arial"/>
              </a:rPr>
              <a:t>yr</a:t>
            </a:r>
            <a:r>
              <a:rPr lang="en-US" sz="2000" i="1" dirty="0">
                <a:latin typeface="Arial"/>
                <a:cs typeface="Arial"/>
              </a:rPr>
              <a:t>)</a:t>
            </a:r>
          </a:p>
          <a:p>
            <a:pPr algn="ctr"/>
            <a:r>
              <a:rPr lang="en-US" sz="2000" i="1" dirty="0">
                <a:latin typeface="Arial"/>
                <a:cs typeface="Arial"/>
              </a:rPr>
              <a:t>age (</a:t>
            </a:r>
            <a:r>
              <a:rPr lang="en-US" sz="2000" i="1" dirty="0" err="1">
                <a:latin typeface="Arial"/>
                <a:cs typeface="Arial"/>
              </a:rPr>
              <a:t>yr</a:t>
            </a:r>
            <a:r>
              <a:rPr lang="en-US" sz="2000" i="1" dirty="0">
                <a:latin typeface="Arial"/>
                <a:cs typeface="Arial"/>
              </a:rPr>
              <a:t>-old)</a:t>
            </a:r>
          </a:p>
          <a:p>
            <a:pPr algn="ctr"/>
            <a:r>
              <a:rPr lang="en-US" sz="2000" i="1" dirty="0">
                <a:latin typeface="Arial"/>
                <a:cs typeface="Arial"/>
              </a:rPr>
              <a:t>age (</a:t>
            </a:r>
            <a:r>
              <a:rPr lang="en-US" sz="2000" i="1" dirty="0" err="1">
                <a:latin typeface="Arial"/>
                <a:cs typeface="Arial"/>
              </a:rPr>
              <a:t>yrs</a:t>
            </a:r>
            <a:r>
              <a:rPr lang="en-US" sz="2000" i="1" dirty="0">
                <a:latin typeface="Arial"/>
                <a:cs typeface="Arial"/>
              </a:rPr>
              <a:t>)</a:t>
            </a:r>
          </a:p>
          <a:p>
            <a:pPr algn="ctr"/>
            <a:r>
              <a:rPr lang="en-US" sz="2000" i="1" dirty="0">
                <a:latin typeface="Arial"/>
                <a:cs typeface="Arial"/>
              </a:rPr>
              <a:t>Age (</a:t>
            </a:r>
            <a:r>
              <a:rPr lang="en-US" sz="2000" i="1" dirty="0" err="1">
                <a:latin typeface="Arial"/>
                <a:cs typeface="Arial"/>
              </a:rPr>
              <a:t>yrs</a:t>
            </a:r>
            <a:r>
              <a:rPr lang="en-US" sz="2000" i="1" dirty="0">
                <a:latin typeface="Arial"/>
                <a:cs typeface="Arial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76269" y="1603293"/>
            <a:ext cx="275286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latin typeface="Arial"/>
                <a:cs typeface="Arial"/>
              </a:rPr>
              <a:t>age [y]</a:t>
            </a:r>
          </a:p>
          <a:p>
            <a:pPr algn="ctr"/>
            <a:r>
              <a:rPr lang="en-US" sz="2000" i="1" dirty="0">
                <a:latin typeface="Arial"/>
                <a:cs typeface="Arial"/>
              </a:rPr>
              <a:t>age [year]</a:t>
            </a:r>
          </a:p>
          <a:p>
            <a:pPr algn="ctr"/>
            <a:r>
              <a:rPr lang="en-US" sz="2000" i="1" dirty="0">
                <a:latin typeface="Arial"/>
                <a:cs typeface="Arial"/>
              </a:rPr>
              <a:t>age [years]</a:t>
            </a:r>
          </a:p>
          <a:p>
            <a:pPr algn="ctr"/>
            <a:r>
              <a:rPr lang="en-US" sz="2000" i="1" dirty="0">
                <a:latin typeface="Arial"/>
                <a:cs typeface="Arial"/>
              </a:rPr>
              <a:t>age in years</a:t>
            </a:r>
          </a:p>
          <a:p>
            <a:pPr algn="ctr"/>
            <a:r>
              <a:rPr lang="en-US" sz="2000" i="1" dirty="0">
                <a:latin typeface="Arial"/>
                <a:cs typeface="Arial"/>
              </a:rPr>
              <a:t>age of patient</a:t>
            </a:r>
          </a:p>
          <a:p>
            <a:pPr algn="ctr"/>
            <a:r>
              <a:rPr lang="en-US" sz="2000" i="1" dirty="0">
                <a:latin typeface="Arial"/>
                <a:cs typeface="Arial"/>
              </a:rPr>
              <a:t>Age of patient</a:t>
            </a:r>
          </a:p>
          <a:p>
            <a:pPr algn="ctr"/>
            <a:r>
              <a:rPr lang="en-US" sz="2000" i="1" dirty="0">
                <a:latin typeface="Arial"/>
                <a:cs typeface="Arial"/>
              </a:rPr>
              <a:t>age of subjects</a:t>
            </a:r>
          </a:p>
          <a:p>
            <a:pPr algn="ctr"/>
            <a:r>
              <a:rPr lang="en-US" sz="2000" i="1" dirty="0">
                <a:latin typeface="Arial"/>
                <a:cs typeface="Arial"/>
              </a:rPr>
              <a:t>age(years)</a:t>
            </a:r>
          </a:p>
          <a:p>
            <a:pPr algn="ctr"/>
            <a:r>
              <a:rPr lang="en-US" sz="2000" i="1" dirty="0">
                <a:latin typeface="Arial"/>
                <a:cs typeface="Arial"/>
              </a:rPr>
              <a:t>Age(years)</a:t>
            </a:r>
          </a:p>
          <a:p>
            <a:pPr algn="ctr"/>
            <a:r>
              <a:rPr lang="en-US" sz="2000" i="1" dirty="0">
                <a:latin typeface="Arial"/>
                <a:cs typeface="Arial"/>
              </a:rPr>
              <a:t>Age(yrs.)</a:t>
            </a:r>
          </a:p>
          <a:p>
            <a:pPr algn="ctr"/>
            <a:r>
              <a:rPr lang="en-US" sz="2000" i="1" dirty="0">
                <a:latin typeface="Arial"/>
                <a:cs typeface="Arial"/>
              </a:rPr>
              <a:t>Age, year</a:t>
            </a:r>
          </a:p>
          <a:p>
            <a:pPr algn="ctr"/>
            <a:r>
              <a:rPr lang="en-US" sz="2000" i="1" dirty="0">
                <a:latin typeface="Arial"/>
                <a:cs typeface="Arial"/>
              </a:rPr>
              <a:t>age, years</a:t>
            </a:r>
          </a:p>
          <a:p>
            <a:pPr algn="ctr"/>
            <a:r>
              <a:rPr lang="en-US" sz="2000" i="1" dirty="0">
                <a:latin typeface="Arial"/>
                <a:cs typeface="Arial"/>
              </a:rPr>
              <a:t>age, </a:t>
            </a:r>
            <a:r>
              <a:rPr lang="en-US" sz="2000" i="1" dirty="0" err="1">
                <a:latin typeface="Arial"/>
                <a:cs typeface="Arial"/>
              </a:rPr>
              <a:t>yrs</a:t>
            </a:r>
            <a:endParaRPr lang="en-US" sz="2000" i="1" dirty="0">
              <a:latin typeface="Arial"/>
              <a:cs typeface="Arial"/>
            </a:endParaRPr>
          </a:p>
          <a:p>
            <a:pPr algn="ctr"/>
            <a:r>
              <a:rPr lang="en-US" sz="2000" i="1" dirty="0" err="1">
                <a:latin typeface="Arial"/>
                <a:cs typeface="Arial"/>
              </a:rPr>
              <a:t>age.year</a:t>
            </a:r>
            <a:endParaRPr lang="en-US" sz="2000" i="1" dirty="0">
              <a:latin typeface="Arial"/>
              <a:cs typeface="Arial"/>
            </a:endParaRPr>
          </a:p>
          <a:p>
            <a:pPr algn="ctr"/>
            <a:r>
              <a:rPr lang="en-US" sz="2000" i="1" dirty="0" err="1">
                <a:latin typeface="Arial"/>
                <a:cs typeface="Arial"/>
              </a:rPr>
              <a:t>age_years</a:t>
            </a:r>
            <a:endParaRPr lang="en-US" sz="2000" i="1" dirty="0">
              <a:latin typeface="Arial"/>
              <a:cs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39906" y="274638"/>
            <a:ext cx="10121153" cy="1143000"/>
          </a:xfrm>
        </p:spPr>
        <p:txBody>
          <a:bodyPr>
            <a:normAutofit/>
          </a:bodyPr>
          <a:lstStyle/>
          <a:p>
            <a:r>
              <a:rPr lang="en-US" dirty="0"/>
              <a:t>Metadata need to adhere to standards!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4877" y="5634140"/>
            <a:ext cx="2327123" cy="94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17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The microarray community took the lead in standardizing metadata </a:t>
            </a:r>
            <a:r>
              <a:rPr lang="en-US" sz="3600" b="1" dirty="0"/>
              <a:t>reporting guidelines</a:t>
            </a:r>
          </a:p>
        </p:txBody>
      </p:sp>
      <p:pic>
        <p:nvPicPr>
          <p:cNvPr id="17" name="Inhaltsplatzhalter 16" descr="Gene-Array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352309" y="1752614"/>
            <a:ext cx="3848586" cy="3809972"/>
          </a:xfrm>
        </p:spPr>
      </p:pic>
      <p:sp>
        <p:nvSpPr>
          <p:cNvPr id="29700" name="Rectangle 4"/>
          <p:cNvSpPr>
            <a:spLocks noGrp="1" noChangeArrowheads="1"/>
          </p:cNvSpPr>
          <p:nvPr>
            <p:ph type="body" sz="quarter" idx="18"/>
          </p:nvPr>
        </p:nvSpPr>
        <p:spPr>
          <a:xfrm>
            <a:off x="7543800" y="5715000"/>
            <a:ext cx="2286000" cy="457200"/>
          </a:xfrm>
        </p:spPr>
        <p:txBody>
          <a:bodyPr/>
          <a:lstStyle/>
          <a:p>
            <a:r>
              <a:rPr lang="en-US" dirty="0"/>
              <a:t>DNA Microarray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was the substrate of the experiment?</a:t>
            </a:r>
          </a:p>
          <a:p>
            <a:r>
              <a:rPr lang="en-US" dirty="0"/>
              <a:t>What array platform was used?</a:t>
            </a:r>
          </a:p>
          <a:p>
            <a:r>
              <a:rPr lang="en-US" dirty="0"/>
              <a:t>What were the experimental conditions?</a:t>
            </a:r>
          </a:p>
        </p:txBody>
      </p:sp>
    </p:spTree>
    <p:extLst>
      <p:ext uri="{BB962C8B-B14F-4D97-AF65-F5344CB8AC3E}">
        <p14:creationId xmlns:p14="http://schemas.microsoft.com/office/powerpoint/2010/main" val="1908365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0DA6B9-D6F9-AB48-8742-BA73EC4951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53" r="2353" b="5882"/>
          <a:stretch/>
        </p:blipFill>
        <p:spPr>
          <a:xfrm>
            <a:off x="1107141" y="1761"/>
            <a:ext cx="9977718" cy="685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780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it didn’t stop with MIAME!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/>
          </a:bodyPr>
          <a:lstStyle/>
          <a:p>
            <a:r>
              <a:rPr lang="en-US" dirty="0"/>
              <a:t>Minimal Information About T Cell Assays (MIATA)</a:t>
            </a:r>
          </a:p>
          <a:p>
            <a:r>
              <a:rPr lang="en-US" dirty="0"/>
              <a:t>Minimal Information Required in the Annotation of biochemical Models (MIRIAM)</a:t>
            </a:r>
          </a:p>
          <a:p>
            <a:r>
              <a:rPr lang="en-US" dirty="0" err="1"/>
              <a:t>MINImal</a:t>
            </a:r>
            <a:r>
              <a:rPr lang="en-US" dirty="0"/>
              <a:t> </a:t>
            </a:r>
            <a:r>
              <a:rPr lang="en-US" dirty="0" err="1"/>
              <a:t>MEtagemome</a:t>
            </a:r>
            <a:r>
              <a:rPr lang="en-US" dirty="0"/>
              <a:t> Sequence analysis Standard (MINIMESS)</a:t>
            </a:r>
          </a:p>
          <a:p>
            <a:r>
              <a:rPr lang="en-US" dirty="0"/>
              <a:t>Minimal Information Specification For In Situ Hybridization and Immunohistochemistry Experiments (MISFISHIE)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47881B-1B19-064F-8F87-29D54D29EE99}"/>
              </a:ext>
            </a:extLst>
          </p:cNvPr>
          <p:cNvSpPr txBox="1"/>
          <p:nvPr/>
        </p:nvSpPr>
        <p:spPr>
          <a:xfrm>
            <a:off x="3177987" y="5357793"/>
            <a:ext cx="8471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These are exactly the kinds of community standards </a:t>
            </a:r>
            <a:br>
              <a:rPr lang="en-US" sz="2800" dirty="0"/>
            </a:br>
            <a:r>
              <a:rPr lang="en-US" sz="2800" dirty="0"/>
              <a:t>that we need to structure metadata!</a:t>
            </a:r>
          </a:p>
        </p:txBody>
      </p:sp>
    </p:spTree>
    <p:extLst>
      <p:ext uri="{BB962C8B-B14F-4D97-AF65-F5344CB8AC3E}">
        <p14:creationId xmlns:p14="http://schemas.microsoft.com/office/powerpoint/2010/main" val="2507245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we want to have FAIR data, we need good metadata. Good metadata need: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Ontologies</a:t>
            </a:r>
            <a:r>
              <a:rPr lang="en-US" sz="3200" dirty="0"/>
              <a:t> to provide controlled terms</a:t>
            </a:r>
          </a:p>
          <a:p>
            <a:r>
              <a:rPr lang="en-US" sz="3200" b="1" dirty="0"/>
              <a:t>Reporting guidelines</a:t>
            </a:r>
            <a:r>
              <a:rPr lang="en-US" sz="3200" dirty="0"/>
              <a:t>—like MIAME—to provide a standardized structure for the metadata components</a:t>
            </a:r>
          </a:p>
          <a:p>
            <a:r>
              <a:rPr lang="en-US" sz="3200" b="1" dirty="0"/>
              <a:t>Technology</a:t>
            </a:r>
            <a:r>
              <a:rPr lang="en-US" sz="3200" dirty="0"/>
              <a:t> to make it easy to author good metadata in the first place</a:t>
            </a:r>
          </a:p>
          <a:p>
            <a:r>
              <a:rPr lang="en-US" sz="3200" b="1" dirty="0"/>
              <a:t>Procedures</a:t>
            </a:r>
            <a:r>
              <a:rPr lang="en-US" sz="3200" dirty="0"/>
              <a:t> to create community-based standards in the first place</a:t>
            </a:r>
          </a:p>
        </p:txBody>
      </p:sp>
    </p:spTree>
    <p:extLst>
      <p:ext uri="{BB962C8B-B14F-4D97-AF65-F5344CB8AC3E}">
        <p14:creationId xmlns:p14="http://schemas.microsoft.com/office/powerpoint/2010/main" val="3180632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3DF8B-E51C-0542-9F55-9777444675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7122" y="1148150"/>
            <a:ext cx="4038600" cy="4983162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endPos="0" dist="50800" dir="5400000" sy="-100000" algn="bl" rotWithShape="0"/>
                </a:effectLst>
              </a:rPr>
              <a:t>F1: </a:t>
            </a:r>
            <a:r>
              <a:rPr lang="en-US" sz="1800" strike="sngStrike" dirty="0">
                <a:solidFill>
                  <a:schemeClr val="bg2">
                    <a:lumMod val="9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endPos="0" dist="50800" dir="5400000" sy="-100000" algn="bl" rotWithShape="0"/>
                </a:effectLst>
                <a:highlight>
                  <a:srgbClr val="FFFF00"/>
                </a:highlight>
              </a:rPr>
              <a:t>(Meta) data </a:t>
            </a:r>
            <a:r>
              <a:rPr lang="en-US" sz="1800" strike="sngStrike" dirty="0">
                <a:solidFill>
                  <a:schemeClr val="bg2">
                    <a:lumMod val="9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endPos="0" dist="50800" dir="5400000" sy="-100000" algn="bl" rotWithShape="0"/>
                </a:effectLst>
              </a:rPr>
              <a:t>are assigned globally unique and persistent identifiers</a:t>
            </a:r>
          </a:p>
          <a:p>
            <a:pPr marL="0" lvl="1" indent="0">
              <a:buNone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endPos="0" dist="50800" dir="5400000" sy="-100000" algn="bl" rotWithShape="0"/>
                </a:effectLst>
              </a:rPr>
              <a:t>F2: Data are described with rich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endPos="0" dist="50800" dir="5400000" sy="-100000" algn="bl" rotWithShape="0"/>
                </a:effectLst>
                <a:highlight>
                  <a:srgbClr val="FFFF00"/>
                </a:highlight>
              </a:rPr>
              <a:t>metadata</a:t>
            </a:r>
          </a:p>
          <a:p>
            <a:pPr marL="0" lvl="1" indent="0">
              <a:buNone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endPos="0" dist="50800" dir="5400000" sy="-100000" algn="bl" rotWithShape="0"/>
                </a:effectLst>
              </a:rPr>
              <a:t>F3: </a:t>
            </a:r>
            <a:r>
              <a:rPr lang="en-US" sz="1800" strike="sngStrike" dirty="0">
                <a:solidFill>
                  <a:schemeClr val="bg2">
                    <a:lumMod val="9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endPos="0" dist="50800" dir="5400000" sy="-100000" algn="bl" rotWithShape="0"/>
                </a:effectLst>
                <a:highlight>
                  <a:srgbClr val="FFFF00"/>
                </a:highlight>
              </a:rPr>
              <a:t>Metadata</a:t>
            </a:r>
            <a:r>
              <a:rPr lang="en-US" sz="1800" strike="sngStrike" dirty="0">
                <a:solidFill>
                  <a:schemeClr val="bg2">
                    <a:lumMod val="9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endPos="0" dist="50800" dir="5400000" sy="-100000" algn="bl" rotWithShape="0"/>
                </a:effectLst>
              </a:rPr>
              <a:t> clearly and explicitly include the identifier of the data they describe</a:t>
            </a:r>
          </a:p>
          <a:p>
            <a:pPr marL="0" lvl="1" indent="0">
              <a:buNone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endPos="0" dist="50800" dir="5400000" sy="-100000" algn="bl" rotWithShape="0"/>
                </a:effectLst>
              </a:rPr>
              <a:t>F4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endPos="0" dist="50800" dir="5400000" sy="-100000" algn="bl" rotWithShape="0"/>
                </a:effectLst>
              </a:rPr>
              <a:t>: </a:t>
            </a:r>
            <a:r>
              <a:rPr lang="en-US" sz="1800" strike="sngStrike" dirty="0">
                <a:solidFill>
                  <a:schemeClr val="bg2">
                    <a:lumMod val="9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endPos="0" dist="50800" dir="5400000" sy="-100000" algn="bl" rotWithShape="0"/>
                </a:effectLst>
                <a:highlight>
                  <a:srgbClr val="FFFF00"/>
                </a:highlight>
              </a:rPr>
              <a:t>(Meta)data </a:t>
            </a:r>
            <a:r>
              <a:rPr lang="en-US" sz="1800" strike="sngStrike" dirty="0">
                <a:solidFill>
                  <a:schemeClr val="bg2">
                    <a:lumMod val="9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endPos="0" dist="50800" dir="5400000" sy="-100000" algn="bl" rotWithShape="0"/>
                </a:effectLst>
              </a:rPr>
              <a:t>are registered or indexed in a searchable resource</a:t>
            </a:r>
          </a:p>
          <a:p>
            <a:pPr marL="0" lvl="1" indent="0">
              <a:buNone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endPos="0" dist="50800" dir="5400000" sy="-100000" algn="bl" rotWithShape="0"/>
                </a:effectLst>
              </a:rPr>
              <a:t>A1: </a:t>
            </a:r>
            <a:r>
              <a:rPr lang="en-US" sz="1800" strike="sngStrike" dirty="0">
                <a:solidFill>
                  <a:schemeClr val="bg2">
                    <a:lumMod val="9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endPos="0" dist="50800" dir="5400000" sy="-100000" algn="bl" rotWithShape="0"/>
                </a:effectLst>
                <a:highlight>
                  <a:srgbClr val="FFFF00"/>
                </a:highlight>
              </a:rPr>
              <a:t>(Meta)data </a:t>
            </a:r>
            <a:r>
              <a:rPr lang="en-US" sz="1800" strike="sngStrike" dirty="0">
                <a:solidFill>
                  <a:schemeClr val="bg2">
                    <a:lumMod val="9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endPos="0" dist="50800" dir="5400000" sy="-100000" algn="bl" rotWithShape="0"/>
                </a:effectLst>
              </a:rPr>
              <a:t>are retrievable by their identifier using a </a:t>
            </a:r>
            <a:r>
              <a:rPr lang="en-US" sz="1800" strike="sngStrike" dirty="0" err="1">
                <a:solidFill>
                  <a:schemeClr val="bg2">
                    <a:lumMod val="9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endPos="0" dist="50800" dir="5400000" sy="-100000" algn="bl" rotWithShape="0"/>
                </a:effectLst>
              </a:rPr>
              <a:t>standardised</a:t>
            </a:r>
            <a:r>
              <a:rPr lang="en-US" sz="1800" strike="sngStrike" dirty="0">
                <a:solidFill>
                  <a:schemeClr val="bg2">
                    <a:lumMod val="9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endPos="0" dist="50800" dir="5400000" sy="-100000" algn="bl" rotWithShape="0"/>
                </a:effectLst>
              </a:rPr>
              <a:t> communication protocol</a:t>
            </a:r>
          </a:p>
          <a:p>
            <a:pPr marL="0" lvl="1" indent="0">
              <a:buNone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endPos="0" dist="50800" dir="5400000" sy="-100000" algn="bl" rotWithShape="0"/>
                </a:effectLst>
              </a:rPr>
              <a:t>A1.1: </a:t>
            </a:r>
            <a:r>
              <a:rPr lang="en-US" sz="1800" strike="sngStrike" dirty="0">
                <a:solidFill>
                  <a:schemeClr val="bg2">
                    <a:lumMod val="9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endPos="0" dist="50800" dir="5400000" sy="-100000" algn="bl" rotWithShape="0"/>
                </a:effectLst>
              </a:rPr>
              <a:t>The protocol is open, free and universally implementable</a:t>
            </a:r>
          </a:p>
          <a:p>
            <a:pPr marL="0" lvl="1" indent="0">
              <a:buNone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endPos="0" dist="50800" dir="5400000" sy="-100000" algn="bl" rotWithShape="0"/>
                </a:effectLst>
              </a:rPr>
              <a:t>A1.2: </a:t>
            </a:r>
            <a:r>
              <a:rPr lang="en-US" sz="1800" strike="sngStrike" dirty="0">
                <a:solidFill>
                  <a:schemeClr val="bg2">
                    <a:lumMod val="9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endPos="0" dist="50800" dir="5400000" sy="-100000" algn="bl" rotWithShape="0"/>
                </a:effectLst>
              </a:rPr>
              <a:t>The protocol allows for an authentication and </a:t>
            </a:r>
            <a:r>
              <a:rPr lang="en-US" sz="1800" strike="sngStrike" dirty="0" err="1">
                <a:solidFill>
                  <a:schemeClr val="bg2">
                    <a:lumMod val="9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endPos="0" dist="50800" dir="5400000" sy="-100000" algn="bl" rotWithShape="0"/>
                </a:effectLst>
              </a:rPr>
              <a:t>authorisation</a:t>
            </a:r>
            <a:r>
              <a:rPr lang="en-US" sz="1800" strike="sngStrike" dirty="0">
                <a:solidFill>
                  <a:schemeClr val="bg2">
                    <a:lumMod val="9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endPos="0" dist="50800" dir="5400000" sy="-100000" algn="bl" rotWithShape="0"/>
                </a:effectLst>
              </a:rPr>
              <a:t> where necessary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3CFD8F-323C-2746-9E61-BE0BF4521E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34641" y="1148150"/>
            <a:ext cx="4295775" cy="4525963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A2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: </a:t>
            </a:r>
            <a:r>
              <a:rPr lang="en-US" sz="1800" strike="sngStrike" dirty="0">
                <a:solidFill>
                  <a:schemeClr val="bg2">
                    <a:lumMod val="9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highlight>
                  <a:srgbClr val="FFFF00"/>
                </a:highlight>
              </a:rPr>
              <a:t>Metadata</a:t>
            </a:r>
            <a:r>
              <a:rPr lang="en-US" sz="1800" strike="sngStrike" dirty="0">
                <a:solidFill>
                  <a:schemeClr val="bg2">
                    <a:lumMod val="9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should be accessible even when the data is no longer available</a:t>
            </a:r>
          </a:p>
          <a:p>
            <a:pPr marL="0" lvl="1" indent="0">
              <a:buNone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I1: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highlight>
                  <a:srgbClr val="FFFF00"/>
                </a:highlight>
              </a:rPr>
              <a:t>(Meta)data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use a formal, accessible, shared, and broadly applicable language for knowledge representation</a:t>
            </a:r>
          </a:p>
          <a:p>
            <a:pPr marL="0" lvl="1" indent="0">
              <a:buNone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I2: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highlight>
                  <a:srgbClr val="FFFF00"/>
                </a:highlight>
              </a:rPr>
              <a:t>(Meta)data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use vocabularies that follow the FAIR principles</a:t>
            </a:r>
          </a:p>
          <a:p>
            <a:pPr marL="0" lvl="1" indent="0">
              <a:buNone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I3: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highlight>
                  <a:srgbClr val="FFFF00"/>
                </a:highlight>
              </a:rPr>
              <a:t>(Meta)data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include qualified references to other (meta)data</a:t>
            </a:r>
          </a:p>
          <a:p>
            <a:pPr marL="0" lvl="1" indent="0">
              <a:buNone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R1: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highlight>
                  <a:srgbClr val="FFFF00"/>
                </a:highlight>
              </a:rPr>
              <a:t>(Meta)data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are richly described with a plurality of accurate and relevant attributes</a:t>
            </a:r>
          </a:p>
          <a:p>
            <a:pPr marL="0" lvl="1" indent="0">
              <a:buNone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R1.1: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highlight>
                  <a:srgbClr val="FFFF00"/>
                </a:highlight>
              </a:rPr>
              <a:t>(Meta)data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are released with a clear and accessible data usage license</a:t>
            </a:r>
          </a:p>
          <a:p>
            <a:pPr marL="0" lvl="1" indent="0">
              <a:buNone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R1.2: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highlight>
                  <a:srgbClr val="FFFF00"/>
                </a:highlight>
              </a:rPr>
              <a:t>(Meta)data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are associated with detailed provenance</a:t>
            </a:r>
          </a:p>
          <a:p>
            <a:pPr marL="0" lvl="1" indent="0">
              <a:buNone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R1.3: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highlight>
                  <a:srgbClr val="FFFF00"/>
                </a:highlight>
              </a:rPr>
              <a:t>(Meta)data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meet domain-relevant community standards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DD578E6-2B3E-4843-924F-996A6E64FACD}"/>
              </a:ext>
            </a:extLst>
          </p:cNvPr>
          <p:cNvSpPr/>
          <p:nvPr/>
        </p:nvSpPr>
        <p:spPr>
          <a:xfrm>
            <a:off x="4207456" y="1593534"/>
            <a:ext cx="960473" cy="552893"/>
          </a:xfrm>
          <a:prstGeom prst="ellipse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523FD71-0FF9-B746-A6B3-A3A3B0A55FB9}"/>
              </a:ext>
            </a:extLst>
          </p:cNvPr>
          <p:cNvSpPr/>
          <p:nvPr/>
        </p:nvSpPr>
        <p:spPr>
          <a:xfrm>
            <a:off x="6096000" y="2416082"/>
            <a:ext cx="4371978" cy="685800"/>
          </a:xfrm>
          <a:prstGeom prst="ellipse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12C6816-C091-C94A-8DD3-A90D9A9CABF5}"/>
              </a:ext>
            </a:extLst>
          </p:cNvPr>
          <p:cNvSpPr/>
          <p:nvPr/>
        </p:nvSpPr>
        <p:spPr>
          <a:xfrm>
            <a:off x="8319036" y="3703295"/>
            <a:ext cx="1797673" cy="634409"/>
          </a:xfrm>
          <a:prstGeom prst="ellipse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4B95C7C-507D-CA48-A77F-26FA54884679}"/>
              </a:ext>
            </a:extLst>
          </p:cNvPr>
          <p:cNvSpPr/>
          <p:nvPr/>
        </p:nvSpPr>
        <p:spPr>
          <a:xfrm>
            <a:off x="8182528" y="5139782"/>
            <a:ext cx="2020848" cy="634409"/>
          </a:xfrm>
          <a:prstGeom prst="ellipse">
            <a:avLst/>
          </a:prstGeom>
          <a:noFill/>
          <a:ln w="38100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03C4847A-2B61-A348-9F4A-F8F726F939DB}"/>
              </a:ext>
            </a:extLst>
          </p:cNvPr>
          <p:cNvSpPr/>
          <p:nvPr/>
        </p:nvSpPr>
        <p:spPr>
          <a:xfrm>
            <a:off x="1474087" y="2236228"/>
            <a:ext cx="9441046" cy="156966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unset" dir="t"/>
            </a:scene3d>
          </a:bodyPr>
          <a:lstStyle/>
          <a:p>
            <a:pPr algn="ctr"/>
            <a:r>
              <a:rPr lang="en-US" sz="4800" b="1" dirty="0"/>
              <a:t>Don’t even try to measure </a:t>
            </a:r>
            <a:r>
              <a:rPr lang="en-US" sz="4800" b="1" dirty="0" err="1"/>
              <a:t>FAIRness</a:t>
            </a:r>
            <a:r>
              <a:rPr lang="en-US" sz="4800" b="1" dirty="0"/>
              <a:t>.</a:t>
            </a:r>
            <a:br>
              <a:rPr lang="en-US" sz="4800" b="1" dirty="0"/>
            </a:br>
            <a:r>
              <a:rPr lang="en-US" sz="4800" b="1" dirty="0"/>
              <a:t>Make data FAIR from the beginning!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4770DD-A119-CD44-AA19-12370B01D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0214-AE3E-DB42-9665-01E030FA44E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51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2CB9137-D078-D643-89ED-8F61D7785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approach in CEDAR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3D9221E-F59F-A24C-94D2-A820612C4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Encode standard, community-endorsed </a:t>
            </a:r>
            <a:r>
              <a:rPr lang="en-US" i="1" dirty="0"/>
              <a:t>reporting guidelines </a:t>
            </a:r>
            <a:r>
              <a:rPr lang="en-US" dirty="0"/>
              <a:t>as </a:t>
            </a:r>
            <a:r>
              <a:rPr lang="en-US" b="1" dirty="0"/>
              <a:t>templates</a:t>
            </a:r>
            <a:r>
              <a:rPr lang="en-US" dirty="0"/>
              <a:t> that offer fill-in-the-blank authoring opportunities</a:t>
            </a:r>
          </a:p>
          <a:p>
            <a:r>
              <a:rPr lang="en-US" dirty="0"/>
              <a:t>Use selections from </a:t>
            </a:r>
            <a:r>
              <a:rPr lang="en-US" i="1" dirty="0"/>
              <a:t>ontologies</a:t>
            </a:r>
            <a:r>
              <a:rPr lang="en-US" dirty="0"/>
              <a:t> whenever possible to provide </a:t>
            </a:r>
            <a:r>
              <a:rPr lang="en-US" b="1" dirty="0"/>
              <a:t>standardized values </a:t>
            </a:r>
            <a:r>
              <a:rPr lang="en-US" dirty="0"/>
              <a:t>for  the template fields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AE3003C7-F016-524C-980B-B8121E8AC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1209" y="3518704"/>
            <a:ext cx="2889389" cy="311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36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7"/>
            <a:ext cx="9144000" cy="685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2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964" y="4113"/>
            <a:ext cx="9160037" cy="6857693"/>
          </a:xfrm>
          <a:prstGeom prst="rect">
            <a:avLst/>
          </a:prstGeom>
        </p:spPr>
      </p:pic>
      <p:pic>
        <p:nvPicPr>
          <p:cNvPr id="3" name="Picture 2" descr="086245-rounded-glossy-black-icon-business-curso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01" y="3619472"/>
            <a:ext cx="246237" cy="2462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11300" y="6699702"/>
            <a:ext cx="3162300" cy="158298"/>
          </a:xfrm>
          <a:prstGeom prst="rect">
            <a:avLst/>
          </a:prstGeom>
          <a:solidFill>
            <a:srgbClr val="EFEFE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09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"/>
            <a:ext cx="9150431" cy="68669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24000" y="6464301"/>
            <a:ext cx="9144000" cy="3937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EFEFEF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423647" y="519393"/>
            <a:ext cx="254000" cy="61290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FFFFFF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23100" y="6464301"/>
            <a:ext cx="2489200" cy="10955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057286" y="3260071"/>
            <a:ext cx="1574800" cy="279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00469" y="3280429"/>
            <a:ext cx="1574800" cy="279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975269" y="3721896"/>
            <a:ext cx="3148648" cy="53547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638309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A11896-B66F-B94C-9711-C686ECA42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Systems to evaluate data FAIRness have had difficulty finding an audience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C357D6-C89C-C141-8C3E-C55CA8E34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Scientists really don’t want a FAIR “report card”</a:t>
            </a:r>
          </a:p>
          <a:p>
            <a:r>
              <a:rPr lang="en-US" sz="3200" dirty="0"/>
              <a:t>No one wants to hear about problems with datasets that have </a:t>
            </a:r>
            <a:r>
              <a:rPr lang="en-US" sz="3200" i="1" dirty="0"/>
              <a:t>already</a:t>
            </a:r>
            <a:r>
              <a:rPr lang="en-US" sz="3200" dirty="0"/>
              <a:t> been uploaded to a repository</a:t>
            </a:r>
          </a:p>
          <a:p>
            <a:r>
              <a:rPr lang="en-US" sz="3200" dirty="0"/>
              <a:t>There is no fully computable solution to the question of whether a dataset is FAIR in the first place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342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7817"/>
            <a:ext cx="9144000" cy="69113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414000" y="508001"/>
            <a:ext cx="254000" cy="61290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FFFFFF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0" y="6497138"/>
            <a:ext cx="9144000" cy="3937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40000" dist="23000" dir="5400000" rotWithShape="0">
              <a:srgbClr val="EFEFEF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226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0543C-F044-8742-83A1-5D7A59915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Projects that are adopting CEDAR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915E1-81E4-3F43-974C-2945BF92B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COVID research in the Netherlands</a:t>
            </a:r>
          </a:p>
          <a:p>
            <a:r>
              <a:rPr lang="en-US" dirty="0"/>
              <a:t>COVID research in the US  (</a:t>
            </a:r>
            <a:r>
              <a:rPr lang="en-US" dirty="0" err="1"/>
              <a:t>RADx</a:t>
            </a:r>
            <a:r>
              <a:rPr lang="en-US" dirty="0"/>
              <a:t>)</a:t>
            </a:r>
          </a:p>
          <a:p>
            <a:r>
              <a:rPr lang="en-US" dirty="0"/>
              <a:t>Neurobiology research in the UK  (VFB)</a:t>
            </a:r>
          </a:p>
          <a:p>
            <a:r>
              <a:rPr lang="en-US" dirty="0"/>
              <a:t>Tissue-mapping research in the US  (</a:t>
            </a:r>
            <a:r>
              <a:rPr lang="en-US" dirty="0" err="1"/>
              <a:t>HuBMAP</a:t>
            </a:r>
            <a:r>
              <a:rPr lang="en-US" dirty="0"/>
              <a:t>)</a:t>
            </a:r>
          </a:p>
          <a:p>
            <a:r>
              <a:rPr lang="en-US" dirty="0"/>
              <a:t>Cell-signaling research in the US  (LINCS)</a:t>
            </a:r>
          </a:p>
          <a:p>
            <a:r>
              <a:rPr lang="en-US" dirty="0"/>
              <a:t>Genomics research in the US  (IDG)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CE5CB4-FA85-604B-AA4A-D87092DF5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0214-AE3E-DB42-9665-01E030FA44E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71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we want to have FAIR data, we need good metadata.  Good metadata need: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Ontologies</a:t>
            </a:r>
            <a:r>
              <a:rPr lang="en-US" sz="3200" dirty="0"/>
              <a:t> to provide controlled terms</a:t>
            </a:r>
          </a:p>
          <a:p>
            <a:r>
              <a:rPr lang="en-US" sz="3200" b="1" dirty="0"/>
              <a:t>Reporting guidelines</a:t>
            </a:r>
            <a:r>
              <a:rPr lang="en-US" sz="3200" dirty="0"/>
              <a:t>—like MIAME—to provide a uniform structure</a:t>
            </a:r>
          </a:p>
          <a:p>
            <a:r>
              <a:rPr lang="en-US" sz="3200" b="1" dirty="0"/>
              <a:t>Technology</a:t>
            </a:r>
            <a:r>
              <a:rPr lang="en-US" sz="3200" dirty="0"/>
              <a:t> to make it easy to author good metadata in the first place</a:t>
            </a:r>
          </a:p>
          <a:p>
            <a:r>
              <a:rPr lang="en-US" sz="3200" b="1" dirty="0"/>
              <a:t>Procedures</a:t>
            </a:r>
            <a:r>
              <a:rPr lang="en-US" sz="3200" dirty="0"/>
              <a:t> to create community-based standards in the first place</a:t>
            </a:r>
          </a:p>
        </p:txBody>
      </p:sp>
    </p:spTree>
    <p:extLst>
      <p:ext uri="{BB962C8B-B14F-4D97-AF65-F5344CB8AC3E}">
        <p14:creationId xmlns:p14="http://schemas.microsoft.com/office/powerpoint/2010/main" val="1474637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A6661CB-D7F1-8142-860D-7532C237F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Metadata for Machines Workshops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579A9A9-8AD8-6B45-9D54-E070563A28C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309339" y="1543591"/>
            <a:ext cx="4755498" cy="4091442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4349F22-5101-454A-929C-778E2BC54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956254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Are intensive 1–3 day invited, highly participatory sessions</a:t>
            </a:r>
          </a:p>
          <a:p>
            <a:r>
              <a:rPr lang="en-US" dirty="0"/>
              <a:t>Historically, have been hosted by GO FAIR Organization</a:t>
            </a:r>
          </a:p>
          <a:p>
            <a:r>
              <a:rPr lang="en-US" dirty="0"/>
              <a:t>Lead groups of scientists to consensus regarding essential metadata fields </a:t>
            </a:r>
          </a:p>
          <a:p>
            <a:pPr lvl="1"/>
            <a:r>
              <a:rPr lang="en-US" dirty="0"/>
              <a:t>for different areas of science</a:t>
            </a:r>
          </a:p>
          <a:p>
            <a:pPr lvl="1"/>
            <a:r>
              <a:rPr lang="en-US" dirty="0"/>
              <a:t>for different kinds of experiments</a:t>
            </a:r>
          </a:p>
          <a:p>
            <a:r>
              <a:rPr lang="en-US" dirty="0"/>
              <a:t>Ultimately result in new CEDAR metadata templates</a:t>
            </a:r>
          </a:p>
        </p:txBody>
      </p:sp>
    </p:spTree>
    <p:extLst>
      <p:ext uri="{BB962C8B-B14F-4D97-AF65-F5344CB8AC3E}">
        <p14:creationId xmlns:p14="http://schemas.microsoft.com/office/powerpoint/2010/main" val="2656426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F5E8F-EA70-2E49-B594-D701BA234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data will never be FAIR</a:t>
            </a:r>
          </a:p>
        </p:txBody>
      </p:sp>
      <p:pic>
        <p:nvPicPr>
          <p:cNvPr id="4" name="Picture 3" descr="image001.png">
            <a:extLst>
              <a:ext uri="{FF2B5EF4-FFF2-40B4-BE49-F238E27FC236}">
                <a16:creationId xmlns:a16="http://schemas.microsoft.com/office/drawing/2014/main" id="{C5B9CD68-0AAF-1044-8E3D-B2F36CD6C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201" y="4419600"/>
            <a:ext cx="2547242" cy="222819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7A08E-342D-D14B-8D3B-0932F2501E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Until we standardize metadata structure using common </a:t>
            </a:r>
            <a:r>
              <a:rPr lang="en-US" b="1" dirty="0"/>
              <a:t>templates</a:t>
            </a:r>
          </a:p>
          <a:p>
            <a:r>
              <a:rPr lang="en-US" dirty="0"/>
              <a:t>Until we can fill in those templates with </a:t>
            </a:r>
            <a:r>
              <a:rPr lang="en-US" b="1" dirty="0"/>
              <a:t>controlled terms </a:t>
            </a:r>
            <a:r>
              <a:rPr lang="en-US" dirty="0"/>
              <a:t>whenever possible</a:t>
            </a:r>
          </a:p>
          <a:p>
            <a:r>
              <a:rPr lang="en-US" dirty="0"/>
              <a:t>Until we create </a:t>
            </a:r>
            <a:r>
              <a:rPr lang="en-US" b="1" dirty="0"/>
              <a:t>technology</a:t>
            </a:r>
            <a:r>
              <a:rPr lang="en-US" dirty="0"/>
              <a:t> that will make it easy for investigators to annotate their datasets in standardized, searchable ways</a:t>
            </a:r>
          </a:p>
          <a:p>
            <a:r>
              <a:rPr lang="en-US" dirty="0"/>
              <a:t>Until we recognize the importance of creating FAIR data </a:t>
            </a:r>
            <a:br>
              <a:rPr lang="en-US" dirty="0"/>
            </a:br>
            <a:r>
              <a:rPr lang="en-US" dirty="0"/>
              <a:t>from the very beginning</a:t>
            </a:r>
          </a:p>
        </p:txBody>
      </p:sp>
    </p:spTree>
    <p:extLst>
      <p:ext uri="{BB962C8B-B14F-4D97-AF65-F5344CB8AC3E}">
        <p14:creationId xmlns:p14="http://schemas.microsoft.com/office/powerpoint/2010/main" val="2901811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FDF0B-E37F-0A47-AC4F-78E0433F2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89152"/>
            <a:ext cx="8229600" cy="1143000"/>
          </a:xfrm>
        </p:spPr>
        <p:txBody>
          <a:bodyPr/>
          <a:lstStyle/>
          <a:p>
            <a:r>
              <a:rPr lang="en-US" dirty="0"/>
              <a:t>The FAIR Guiding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3DF8B-E51C-0542-9F55-9777444675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1199" y="1531937"/>
            <a:ext cx="4038600" cy="4983162"/>
          </a:xfrm>
          <a:ln>
            <a:noFill/>
          </a:ln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US" sz="1800" dirty="0"/>
              <a:t>F1: (Meta) data are assigned globally unique and persistent identifiers</a:t>
            </a:r>
          </a:p>
          <a:p>
            <a:pPr marL="0" lvl="1" indent="0">
              <a:buNone/>
            </a:pPr>
            <a:r>
              <a:rPr lang="en-US" sz="1800" dirty="0"/>
              <a:t>F2: Data are described with rich metadata</a:t>
            </a:r>
          </a:p>
          <a:p>
            <a:pPr marL="0" lvl="1" indent="0">
              <a:buNone/>
            </a:pPr>
            <a:r>
              <a:rPr lang="en-US" sz="1800" dirty="0"/>
              <a:t>F3: Metadata clearly and explicitly include the identifier of the data they describe</a:t>
            </a:r>
          </a:p>
          <a:p>
            <a:pPr marL="0" lvl="1" indent="0">
              <a:buNone/>
            </a:pPr>
            <a:r>
              <a:rPr lang="en-US" sz="1800" dirty="0"/>
              <a:t>F4: (Meta)data are registered or indexed in a searchable resource</a:t>
            </a:r>
          </a:p>
          <a:p>
            <a:pPr marL="0" lvl="1" indent="0">
              <a:buNone/>
            </a:pPr>
            <a:r>
              <a:rPr lang="en-US" sz="1800" dirty="0"/>
              <a:t>A1: (Meta)data are retrievable by their identifier using a </a:t>
            </a:r>
            <a:r>
              <a:rPr lang="en-US" sz="1800" dirty="0" err="1"/>
              <a:t>standardised</a:t>
            </a:r>
            <a:r>
              <a:rPr lang="en-US" sz="1800" dirty="0"/>
              <a:t> communication protocol</a:t>
            </a:r>
          </a:p>
          <a:p>
            <a:pPr marL="0" lvl="1" indent="0">
              <a:buNone/>
            </a:pPr>
            <a:r>
              <a:rPr lang="en-US" sz="1800" dirty="0"/>
              <a:t>A1.1: The protocol is open, free and universally implementable</a:t>
            </a:r>
          </a:p>
          <a:p>
            <a:pPr marL="0" lvl="1" indent="0">
              <a:buNone/>
            </a:pPr>
            <a:r>
              <a:rPr lang="en-US" sz="1800" dirty="0"/>
              <a:t>A1.2: The protocol allows for an authentication and </a:t>
            </a:r>
            <a:r>
              <a:rPr lang="en-US" sz="1800" dirty="0" err="1"/>
              <a:t>authorisation</a:t>
            </a:r>
            <a:r>
              <a:rPr lang="en-US" sz="1800" dirty="0"/>
              <a:t> where necessary</a:t>
            </a:r>
          </a:p>
          <a:p>
            <a:pPr marL="0" lvl="1" indent="0">
              <a:buNone/>
            </a:pPr>
            <a:endParaRPr lang="en-US" sz="1800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3CFD8F-323C-2746-9E61-BE0BF4521E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3" y="1460501"/>
            <a:ext cx="4295775" cy="4525963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US" sz="1800" dirty="0"/>
              <a:t>A2: Metadata should be accessible even when the data is no longer available</a:t>
            </a:r>
          </a:p>
          <a:p>
            <a:pPr marL="0" lvl="1" indent="0">
              <a:buNone/>
            </a:pPr>
            <a:r>
              <a:rPr lang="en-US" sz="1800" dirty="0"/>
              <a:t>I1: (Meta)data use a formal, accessible, shared, and broadly applicable language for knowledge representation</a:t>
            </a:r>
          </a:p>
          <a:p>
            <a:pPr marL="0" lvl="1" indent="0">
              <a:buNone/>
            </a:pPr>
            <a:r>
              <a:rPr lang="en-US" sz="1800" dirty="0"/>
              <a:t>I2: (Meta)data use vocabularies that follow the FAIR principles</a:t>
            </a:r>
          </a:p>
          <a:p>
            <a:pPr marL="0" lvl="1" indent="0">
              <a:buNone/>
            </a:pPr>
            <a:r>
              <a:rPr lang="en-US" sz="1800" dirty="0"/>
              <a:t>I3: (Meta)data include qualified references to other (meta)data</a:t>
            </a:r>
          </a:p>
          <a:p>
            <a:pPr marL="0" lvl="1" indent="0">
              <a:buNone/>
            </a:pPr>
            <a:r>
              <a:rPr lang="en-US" sz="1800" dirty="0"/>
              <a:t>R1: (Meta)data are richly described with a plurality of accurate and relevant attributes</a:t>
            </a:r>
          </a:p>
          <a:p>
            <a:pPr marL="0" lvl="1" indent="0">
              <a:buNone/>
            </a:pPr>
            <a:r>
              <a:rPr lang="en-US" sz="1800" dirty="0"/>
              <a:t>R1.1: (Meta)data are released with a clear and accessible data usage license</a:t>
            </a:r>
          </a:p>
          <a:p>
            <a:pPr marL="0" lvl="1" indent="0">
              <a:buNone/>
            </a:pPr>
            <a:r>
              <a:rPr lang="en-US" sz="1800" dirty="0"/>
              <a:t>R1.2: (Meta)data are associated with detailed provenance</a:t>
            </a:r>
          </a:p>
          <a:p>
            <a:pPr marL="0" lvl="1" indent="0">
              <a:buNone/>
            </a:pPr>
            <a:r>
              <a:rPr lang="en-US" sz="1800" dirty="0"/>
              <a:t>R1.3: (Meta)data meet domain-relevant community standards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79F15-D454-8B4B-9182-B8C54A650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0214-AE3E-DB42-9665-01E030FA44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13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FDF0B-E37F-0A47-AC4F-78E0433F2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199" y="289152"/>
            <a:ext cx="8570259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Most FAIR principles are about </a:t>
            </a:r>
            <a:r>
              <a:rPr lang="en-US" i="1" dirty="0"/>
              <a:t>metadata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3DF8B-E51C-0542-9F55-9777444675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1199" y="1531937"/>
            <a:ext cx="4038600" cy="4983162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US" sz="1800" dirty="0"/>
              <a:t>F1: </a:t>
            </a:r>
            <a:r>
              <a:rPr lang="en-US" sz="1800" dirty="0">
                <a:highlight>
                  <a:srgbClr val="FFFF00"/>
                </a:highlight>
              </a:rPr>
              <a:t>(Meta) data </a:t>
            </a:r>
            <a:r>
              <a:rPr lang="en-US" sz="1800" dirty="0"/>
              <a:t>are assigned globally unique and persistent identifiers</a:t>
            </a:r>
          </a:p>
          <a:p>
            <a:pPr marL="0" lvl="1" indent="0">
              <a:buNone/>
            </a:pPr>
            <a:r>
              <a:rPr lang="en-US" sz="1800" dirty="0"/>
              <a:t>F2: Data are described with rich </a:t>
            </a:r>
            <a:r>
              <a:rPr lang="en-US" sz="1800" dirty="0">
                <a:highlight>
                  <a:srgbClr val="FFFF00"/>
                </a:highlight>
              </a:rPr>
              <a:t>metadata</a:t>
            </a:r>
          </a:p>
          <a:p>
            <a:pPr marL="0" lvl="1" indent="0">
              <a:buNone/>
            </a:pPr>
            <a:r>
              <a:rPr lang="en-US" sz="1800" dirty="0"/>
              <a:t>F3: </a:t>
            </a:r>
            <a:r>
              <a:rPr lang="en-US" sz="1800" dirty="0">
                <a:highlight>
                  <a:srgbClr val="FFFF00"/>
                </a:highlight>
              </a:rPr>
              <a:t>Metadata</a:t>
            </a:r>
            <a:r>
              <a:rPr lang="en-US" sz="1800" dirty="0"/>
              <a:t> clearly and explicitly include the identifier of the data they describe</a:t>
            </a:r>
          </a:p>
          <a:p>
            <a:pPr marL="0" lvl="1" indent="0">
              <a:buNone/>
            </a:pPr>
            <a:r>
              <a:rPr lang="en-US" sz="1800" dirty="0"/>
              <a:t>F4: </a:t>
            </a:r>
            <a:r>
              <a:rPr lang="en-US" sz="1800" dirty="0">
                <a:highlight>
                  <a:srgbClr val="FFFF00"/>
                </a:highlight>
              </a:rPr>
              <a:t>(Meta)data </a:t>
            </a:r>
            <a:r>
              <a:rPr lang="en-US" sz="1800" dirty="0"/>
              <a:t>are registered or indexed in a searchable resource</a:t>
            </a:r>
          </a:p>
          <a:p>
            <a:pPr marL="0" lvl="1" indent="0">
              <a:buNone/>
            </a:pPr>
            <a:r>
              <a:rPr lang="en-US" sz="1800" dirty="0"/>
              <a:t>A1: </a:t>
            </a:r>
            <a:r>
              <a:rPr lang="en-US" sz="1800" dirty="0">
                <a:highlight>
                  <a:srgbClr val="FFFF00"/>
                </a:highlight>
              </a:rPr>
              <a:t>(Meta)data </a:t>
            </a:r>
            <a:r>
              <a:rPr lang="en-US" sz="1800" dirty="0"/>
              <a:t>are retrievable by their identifier using a </a:t>
            </a:r>
            <a:r>
              <a:rPr lang="en-US" sz="1800" dirty="0" err="1"/>
              <a:t>standardised</a:t>
            </a:r>
            <a:r>
              <a:rPr lang="en-US" sz="1800" dirty="0"/>
              <a:t> communication protocol</a:t>
            </a:r>
          </a:p>
          <a:p>
            <a:pPr marL="0" lvl="1" indent="0">
              <a:buNone/>
            </a:pPr>
            <a:r>
              <a:rPr lang="en-US" sz="1800" dirty="0"/>
              <a:t>A1.1: The protocol is open, free and universally implementable</a:t>
            </a:r>
          </a:p>
          <a:p>
            <a:pPr marL="0" lvl="1" indent="0">
              <a:buNone/>
            </a:pPr>
            <a:r>
              <a:rPr lang="en-US" sz="1800" dirty="0"/>
              <a:t>A1.2: The protocol allows for an authentication and </a:t>
            </a:r>
            <a:r>
              <a:rPr lang="en-US" sz="1800" dirty="0" err="1"/>
              <a:t>authorisation</a:t>
            </a:r>
            <a:r>
              <a:rPr lang="en-US" sz="1800" dirty="0"/>
              <a:t> where necessary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3CFD8F-323C-2746-9E61-BE0BF4521E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3" y="1460501"/>
            <a:ext cx="4295775" cy="4525963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US" sz="1800" dirty="0"/>
              <a:t>A2: </a:t>
            </a:r>
            <a:r>
              <a:rPr lang="en-US" sz="1800" dirty="0">
                <a:highlight>
                  <a:srgbClr val="FFFF00"/>
                </a:highlight>
              </a:rPr>
              <a:t>Metadata</a:t>
            </a:r>
            <a:r>
              <a:rPr lang="en-US" sz="1800" dirty="0"/>
              <a:t> should be accessible even when the data is no longer available</a:t>
            </a:r>
          </a:p>
          <a:p>
            <a:pPr marL="0" lvl="1" indent="0">
              <a:buNone/>
            </a:pPr>
            <a:r>
              <a:rPr lang="en-US" sz="1800" dirty="0"/>
              <a:t>I1: </a:t>
            </a:r>
            <a:r>
              <a:rPr lang="en-US" sz="1800" dirty="0">
                <a:highlight>
                  <a:srgbClr val="FFFF00"/>
                </a:highlight>
              </a:rPr>
              <a:t>(Meta)data </a:t>
            </a:r>
            <a:r>
              <a:rPr lang="en-US" sz="1800" dirty="0"/>
              <a:t>use a formal, accessible, shared, and broadly applicable language for knowledge representation</a:t>
            </a:r>
          </a:p>
          <a:p>
            <a:pPr marL="0" lvl="1" indent="0">
              <a:buNone/>
            </a:pPr>
            <a:r>
              <a:rPr lang="en-US" sz="1800" dirty="0"/>
              <a:t>I2: </a:t>
            </a:r>
            <a:r>
              <a:rPr lang="en-US" sz="1800" dirty="0">
                <a:highlight>
                  <a:srgbClr val="FFFF00"/>
                </a:highlight>
              </a:rPr>
              <a:t>(Meta)data </a:t>
            </a:r>
            <a:r>
              <a:rPr lang="en-US" sz="1800" dirty="0"/>
              <a:t>use vocabularies that follow the FAIR principles</a:t>
            </a:r>
          </a:p>
          <a:p>
            <a:pPr marL="0" lvl="1" indent="0">
              <a:buNone/>
            </a:pPr>
            <a:r>
              <a:rPr lang="en-US" sz="1800" dirty="0"/>
              <a:t>I3: </a:t>
            </a:r>
            <a:r>
              <a:rPr lang="en-US" sz="1800" dirty="0">
                <a:highlight>
                  <a:srgbClr val="FFFF00"/>
                </a:highlight>
              </a:rPr>
              <a:t>(Meta)data </a:t>
            </a:r>
            <a:r>
              <a:rPr lang="en-US" sz="1800" dirty="0"/>
              <a:t>include qualified references to other (meta)data</a:t>
            </a:r>
          </a:p>
          <a:p>
            <a:pPr marL="0" lvl="1" indent="0">
              <a:buNone/>
            </a:pPr>
            <a:r>
              <a:rPr lang="en-US" sz="1800" dirty="0"/>
              <a:t>R1: </a:t>
            </a:r>
            <a:r>
              <a:rPr lang="en-US" sz="1800" dirty="0">
                <a:highlight>
                  <a:srgbClr val="FFFF00"/>
                </a:highlight>
              </a:rPr>
              <a:t>(Meta)data </a:t>
            </a:r>
            <a:r>
              <a:rPr lang="en-US" sz="1800" dirty="0"/>
              <a:t>are richly described with a plurality of accurate and relevant attributes</a:t>
            </a:r>
          </a:p>
          <a:p>
            <a:pPr marL="0" lvl="1" indent="0">
              <a:buNone/>
            </a:pPr>
            <a:r>
              <a:rPr lang="en-US" sz="1800" dirty="0"/>
              <a:t>R1.1: </a:t>
            </a:r>
            <a:r>
              <a:rPr lang="en-US" sz="1800" dirty="0">
                <a:highlight>
                  <a:srgbClr val="FFFF00"/>
                </a:highlight>
              </a:rPr>
              <a:t>(Meta)data </a:t>
            </a:r>
            <a:r>
              <a:rPr lang="en-US" sz="1800" dirty="0"/>
              <a:t>are released with a clear and accessible data usage license</a:t>
            </a:r>
          </a:p>
          <a:p>
            <a:pPr marL="0" lvl="1" indent="0">
              <a:buNone/>
            </a:pPr>
            <a:r>
              <a:rPr lang="en-US" sz="1800" dirty="0"/>
              <a:t>R1.2: </a:t>
            </a:r>
            <a:r>
              <a:rPr lang="en-US" sz="1800" dirty="0">
                <a:highlight>
                  <a:srgbClr val="FFFF00"/>
                </a:highlight>
              </a:rPr>
              <a:t>(Meta)data </a:t>
            </a:r>
            <a:r>
              <a:rPr lang="en-US" sz="1800" dirty="0"/>
              <a:t>are associated with detailed provenance</a:t>
            </a:r>
          </a:p>
          <a:p>
            <a:pPr marL="0" lvl="1" indent="0">
              <a:buNone/>
            </a:pPr>
            <a:r>
              <a:rPr lang="en-US" sz="1800" dirty="0"/>
              <a:t>R1.3: </a:t>
            </a:r>
            <a:r>
              <a:rPr lang="en-US" sz="1800" dirty="0">
                <a:highlight>
                  <a:srgbClr val="FFFF00"/>
                </a:highlight>
              </a:rPr>
              <a:t>(Meta)data </a:t>
            </a:r>
            <a:r>
              <a:rPr lang="en-US" sz="1800" dirty="0"/>
              <a:t>meet domain-relevant community standards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C6C741-F416-9A49-8790-F1006BC0E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0214-AE3E-DB42-9665-01E030FA44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5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FDF0B-E37F-0A47-AC4F-78E0433F2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507" y="289152"/>
            <a:ext cx="11619822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Scientists have no direct control over repository infrastructure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3DF8B-E51C-0542-9F55-9777444675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1199" y="1531937"/>
            <a:ext cx="4038600" cy="4983162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US" sz="1800" dirty="0"/>
              <a:t>F1: </a:t>
            </a:r>
            <a:r>
              <a:rPr lang="en-US" sz="1800" strike="sngStrike" dirty="0">
                <a:solidFill>
                  <a:schemeClr val="bg2">
                    <a:lumMod val="90000"/>
                  </a:schemeClr>
                </a:solidFill>
                <a:highlight>
                  <a:srgbClr val="FFFF00"/>
                </a:highlight>
              </a:rPr>
              <a:t>(Meta) data </a:t>
            </a:r>
            <a:r>
              <a:rPr lang="en-US" sz="1800" strike="sngStrike" dirty="0">
                <a:solidFill>
                  <a:schemeClr val="bg2">
                    <a:lumMod val="90000"/>
                  </a:schemeClr>
                </a:solidFill>
              </a:rPr>
              <a:t>are assigned globally unique and persistent identifiers</a:t>
            </a:r>
          </a:p>
          <a:p>
            <a:pPr marL="0" lvl="1" indent="0">
              <a:buNone/>
            </a:pPr>
            <a:r>
              <a:rPr lang="en-US" sz="1800" dirty="0"/>
              <a:t>F2: Data are described with rich </a:t>
            </a:r>
            <a:r>
              <a:rPr lang="en-US" sz="1800" dirty="0">
                <a:highlight>
                  <a:srgbClr val="FFFF00"/>
                </a:highlight>
              </a:rPr>
              <a:t>metadata</a:t>
            </a:r>
          </a:p>
          <a:p>
            <a:pPr marL="0" lvl="1" indent="0">
              <a:buNone/>
            </a:pPr>
            <a:r>
              <a:rPr lang="en-US" sz="1800" dirty="0"/>
              <a:t>F3: </a:t>
            </a:r>
            <a:r>
              <a:rPr lang="en-US" sz="1800" strike="sngStrike" dirty="0">
                <a:solidFill>
                  <a:schemeClr val="bg2">
                    <a:lumMod val="90000"/>
                  </a:schemeClr>
                </a:solidFill>
                <a:highlight>
                  <a:srgbClr val="FFFF00"/>
                </a:highlight>
              </a:rPr>
              <a:t>Metadata</a:t>
            </a:r>
            <a:r>
              <a:rPr lang="en-US" sz="1800" strike="sngStrike" dirty="0">
                <a:solidFill>
                  <a:schemeClr val="bg2">
                    <a:lumMod val="90000"/>
                  </a:schemeClr>
                </a:solidFill>
              </a:rPr>
              <a:t> clearly and explicitly include the identifier of the data they describe</a:t>
            </a:r>
          </a:p>
          <a:p>
            <a:pPr marL="0" lvl="1" indent="0">
              <a:buNone/>
            </a:pPr>
            <a:r>
              <a:rPr lang="en-US" sz="1800" dirty="0"/>
              <a:t>F4: </a:t>
            </a:r>
            <a:r>
              <a:rPr lang="en-US" sz="1800" strike="sngStrike" dirty="0">
                <a:solidFill>
                  <a:schemeClr val="bg2">
                    <a:lumMod val="90000"/>
                  </a:schemeClr>
                </a:solidFill>
                <a:highlight>
                  <a:srgbClr val="FFFF00"/>
                </a:highlight>
              </a:rPr>
              <a:t>(Meta)data </a:t>
            </a:r>
            <a:r>
              <a:rPr lang="en-US" sz="1800" strike="sngStrike" dirty="0">
                <a:solidFill>
                  <a:schemeClr val="bg2">
                    <a:lumMod val="90000"/>
                  </a:schemeClr>
                </a:solidFill>
              </a:rPr>
              <a:t>are registered or indexed in a searchable resource</a:t>
            </a:r>
          </a:p>
          <a:p>
            <a:pPr marL="0" lvl="1" indent="0">
              <a:buNone/>
            </a:pPr>
            <a:r>
              <a:rPr lang="en-US" sz="1800" dirty="0"/>
              <a:t>A1: </a:t>
            </a:r>
            <a:r>
              <a:rPr lang="en-US" sz="1800" strike="sngStrike" dirty="0">
                <a:solidFill>
                  <a:schemeClr val="bg2">
                    <a:lumMod val="90000"/>
                  </a:schemeClr>
                </a:solidFill>
                <a:highlight>
                  <a:srgbClr val="FFFF00"/>
                </a:highlight>
              </a:rPr>
              <a:t>(Meta)data </a:t>
            </a:r>
            <a:r>
              <a:rPr lang="en-US" sz="1800" strike="sngStrike" dirty="0">
                <a:solidFill>
                  <a:schemeClr val="bg2">
                    <a:lumMod val="90000"/>
                  </a:schemeClr>
                </a:solidFill>
              </a:rPr>
              <a:t>are retrievable by their identifier using a </a:t>
            </a:r>
            <a:r>
              <a:rPr lang="en-US" sz="1800" strike="sngStrike" dirty="0" err="1">
                <a:solidFill>
                  <a:schemeClr val="bg2">
                    <a:lumMod val="90000"/>
                  </a:schemeClr>
                </a:solidFill>
              </a:rPr>
              <a:t>standardised</a:t>
            </a:r>
            <a:r>
              <a:rPr lang="en-US" sz="1800" strike="sngStrike" dirty="0">
                <a:solidFill>
                  <a:schemeClr val="bg2">
                    <a:lumMod val="90000"/>
                  </a:schemeClr>
                </a:solidFill>
              </a:rPr>
              <a:t> communication protocol</a:t>
            </a:r>
          </a:p>
          <a:p>
            <a:pPr marL="0" lvl="1" indent="0">
              <a:buNone/>
            </a:pPr>
            <a:r>
              <a:rPr lang="en-US" sz="1800" dirty="0"/>
              <a:t>A1.1: </a:t>
            </a:r>
            <a:r>
              <a:rPr lang="en-US" sz="1800" strike="sngStrike" dirty="0">
                <a:solidFill>
                  <a:schemeClr val="bg2">
                    <a:lumMod val="90000"/>
                  </a:schemeClr>
                </a:solidFill>
              </a:rPr>
              <a:t>The protocol is open, free and universally implementable</a:t>
            </a:r>
          </a:p>
          <a:p>
            <a:pPr marL="0" lvl="1" indent="0">
              <a:buNone/>
            </a:pPr>
            <a:r>
              <a:rPr lang="en-US" sz="1800" dirty="0"/>
              <a:t>A1.2: </a:t>
            </a:r>
            <a:r>
              <a:rPr lang="en-US" sz="1800" strike="sngStrike" dirty="0">
                <a:solidFill>
                  <a:schemeClr val="bg2">
                    <a:lumMod val="90000"/>
                  </a:schemeClr>
                </a:solidFill>
              </a:rPr>
              <a:t>The protocol allows for an authentication and </a:t>
            </a:r>
            <a:r>
              <a:rPr lang="en-US" sz="1800" strike="sngStrike" dirty="0" err="1">
                <a:solidFill>
                  <a:schemeClr val="bg2">
                    <a:lumMod val="90000"/>
                  </a:schemeClr>
                </a:solidFill>
              </a:rPr>
              <a:t>authorisation</a:t>
            </a:r>
            <a:r>
              <a:rPr lang="en-US" sz="1800" strike="sngStrike" dirty="0">
                <a:solidFill>
                  <a:schemeClr val="bg2">
                    <a:lumMod val="90000"/>
                  </a:schemeClr>
                </a:solidFill>
              </a:rPr>
              <a:t> where necessary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3CFD8F-323C-2746-9E61-BE0BF4521E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3" y="1460501"/>
            <a:ext cx="4295775" cy="4525963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US" sz="1800" dirty="0"/>
              <a:t>A2: </a:t>
            </a:r>
            <a:r>
              <a:rPr lang="en-US" sz="1800" strike="sngStrike" dirty="0">
                <a:solidFill>
                  <a:schemeClr val="bg2">
                    <a:lumMod val="90000"/>
                  </a:schemeClr>
                </a:solidFill>
                <a:highlight>
                  <a:srgbClr val="FFFF00"/>
                </a:highlight>
              </a:rPr>
              <a:t>Metadata</a:t>
            </a:r>
            <a:r>
              <a:rPr lang="en-US" sz="1800" strike="sngStrike" dirty="0">
                <a:solidFill>
                  <a:schemeClr val="bg2">
                    <a:lumMod val="90000"/>
                  </a:schemeClr>
                </a:solidFill>
              </a:rPr>
              <a:t> should be accessible even when the data is no longer available</a:t>
            </a:r>
          </a:p>
          <a:p>
            <a:pPr marL="0" lvl="1" indent="0">
              <a:buNone/>
            </a:pPr>
            <a:r>
              <a:rPr lang="en-US" sz="1800" dirty="0"/>
              <a:t>I1: </a:t>
            </a:r>
            <a:r>
              <a:rPr lang="en-US" sz="1800" dirty="0">
                <a:highlight>
                  <a:srgbClr val="FFFF00"/>
                </a:highlight>
              </a:rPr>
              <a:t>(Meta)data </a:t>
            </a:r>
            <a:r>
              <a:rPr lang="en-US" sz="1800" dirty="0"/>
              <a:t>use a formal, accessible, shared, and broadly applicable language for knowledge representation</a:t>
            </a:r>
          </a:p>
          <a:p>
            <a:pPr marL="0" lvl="1" indent="0">
              <a:buNone/>
            </a:pPr>
            <a:r>
              <a:rPr lang="en-US" sz="1800" dirty="0"/>
              <a:t>I2: </a:t>
            </a:r>
            <a:r>
              <a:rPr lang="en-US" sz="1800" dirty="0">
                <a:highlight>
                  <a:srgbClr val="FFFF00"/>
                </a:highlight>
              </a:rPr>
              <a:t>(Meta)data </a:t>
            </a:r>
            <a:r>
              <a:rPr lang="en-US" sz="1800" dirty="0"/>
              <a:t>use vocabularies that follow the FAIR principles</a:t>
            </a:r>
          </a:p>
          <a:p>
            <a:pPr marL="0" lvl="1" indent="0">
              <a:buNone/>
            </a:pPr>
            <a:r>
              <a:rPr lang="en-US" sz="1800" dirty="0"/>
              <a:t>I3: </a:t>
            </a:r>
            <a:r>
              <a:rPr lang="en-US" sz="1800" dirty="0">
                <a:highlight>
                  <a:srgbClr val="FFFF00"/>
                </a:highlight>
              </a:rPr>
              <a:t>(Meta)data </a:t>
            </a:r>
            <a:r>
              <a:rPr lang="en-US" sz="1800" dirty="0"/>
              <a:t>include qualified references to other (meta)data</a:t>
            </a:r>
          </a:p>
          <a:p>
            <a:pPr marL="0" lvl="1" indent="0">
              <a:buNone/>
            </a:pPr>
            <a:r>
              <a:rPr lang="en-US" sz="1800" dirty="0"/>
              <a:t>R1: </a:t>
            </a:r>
            <a:r>
              <a:rPr lang="en-US" sz="1800" dirty="0">
                <a:highlight>
                  <a:srgbClr val="FFFF00"/>
                </a:highlight>
              </a:rPr>
              <a:t>(Meta)data </a:t>
            </a:r>
            <a:r>
              <a:rPr lang="en-US" sz="1800" dirty="0"/>
              <a:t>are richly described with a plurality of accurate and relevant attributes</a:t>
            </a:r>
          </a:p>
          <a:p>
            <a:pPr marL="0" lvl="1" indent="0">
              <a:buNone/>
            </a:pPr>
            <a:r>
              <a:rPr lang="en-US" sz="1800" dirty="0"/>
              <a:t>R1.1: </a:t>
            </a:r>
            <a:r>
              <a:rPr lang="en-US" sz="1800" dirty="0">
                <a:highlight>
                  <a:srgbClr val="FFFF00"/>
                </a:highlight>
              </a:rPr>
              <a:t>(Meta)data </a:t>
            </a:r>
            <a:r>
              <a:rPr lang="en-US" sz="1800" dirty="0"/>
              <a:t>are released with a clear and accessible data usage license</a:t>
            </a:r>
          </a:p>
          <a:p>
            <a:pPr marL="0" lvl="1" indent="0">
              <a:buNone/>
            </a:pPr>
            <a:r>
              <a:rPr lang="en-US" sz="1800" dirty="0"/>
              <a:t>R1.2: </a:t>
            </a:r>
            <a:r>
              <a:rPr lang="en-US" sz="1800" dirty="0">
                <a:highlight>
                  <a:srgbClr val="FFFF00"/>
                </a:highlight>
              </a:rPr>
              <a:t>(Meta)data </a:t>
            </a:r>
            <a:r>
              <a:rPr lang="en-US" sz="1800" dirty="0"/>
              <a:t>are associated with detailed provenance</a:t>
            </a:r>
          </a:p>
          <a:p>
            <a:pPr marL="0" lvl="1" indent="0">
              <a:buNone/>
            </a:pPr>
            <a:r>
              <a:rPr lang="en-US" sz="1800" dirty="0"/>
              <a:t>R1.3: </a:t>
            </a:r>
            <a:r>
              <a:rPr lang="en-US" sz="1800" dirty="0">
                <a:highlight>
                  <a:srgbClr val="FFFF00"/>
                </a:highlight>
              </a:rPr>
              <a:t>(Meta)data </a:t>
            </a:r>
            <a:r>
              <a:rPr lang="en-US" sz="1800" dirty="0"/>
              <a:t>meet domain-relevant community standards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FEBD7A-49EF-3E47-9745-77D2AFCF5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0214-AE3E-DB42-9665-01E030FA44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412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3DF8B-E51C-0542-9F55-9777444675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1199" y="1531937"/>
            <a:ext cx="4038600" cy="4983162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US" sz="1800" dirty="0"/>
              <a:t>F1: </a:t>
            </a:r>
            <a:r>
              <a:rPr lang="en-US" sz="1800" strike="sngStrike" dirty="0">
                <a:solidFill>
                  <a:schemeClr val="bg2">
                    <a:lumMod val="90000"/>
                  </a:schemeClr>
                </a:solidFill>
                <a:highlight>
                  <a:srgbClr val="FFFF00"/>
                </a:highlight>
              </a:rPr>
              <a:t>(Meta) data </a:t>
            </a:r>
            <a:r>
              <a:rPr lang="en-US" sz="1800" strike="sngStrike" dirty="0">
                <a:solidFill>
                  <a:schemeClr val="bg2">
                    <a:lumMod val="90000"/>
                  </a:schemeClr>
                </a:solidFill>
              </a:rPr>
              <a:t>are assigned globally unique and persistent identifiers</a:t>
            </a:r>
          </a:p>
          <a:p>
            <a:pPr marL="0" lvl="1" indent="0">
              <a:buNone/>
            </a:pPr>
            <a:r>
              <a:rPr lang="en-US" sz="1800" dirty="0"/>
              <a:t>F2: Data are described with rich </a:t>
            </a:r>
            <a:r>
              <a:rPr lang="en-US" sz="1800" dirty="0">
                <a:highlight>
                  <a:srgbClr val="FFFF00"/>
                </a:highlight>
              </a:rPr>
              <a:t>metadata</a:t>
            </a:r>
          </a:p>
          <a:p>
            <a:pPr marL="0" lvl="1" indent="0">
              <a:buNone/>
            </a:pPr>
            <a:r>
              <a:rPr lang="en-US" sz="1800" dirty="0"/>
              <a:t>F3: </a:t>
            </a:r>
            <a:r>
              <a:rPr lang="en-US" sz="1800" strike="sngStrike" dirty="0">
                <a:solidFill>
                  <a:schemeClr val="bg2">
                    <a:lumMod val="90000"/>
                  </a:schemeClr>
                </a:solidFill>
                <a:highlight>
                  <a:srgbClr val="FFFF00"/>
                </a:highlight>
              </a:rPr>
              <a:t>Metadata</a:t>
            </a:r>
            <a:r>
              <a:rPr lang="en-US" sz="1800" strike="sngStrike" dirty="0">
                <a:solidFill>
                  <a:schemeClr val="bg2">
                    <a:lumMod val="90000"/>
                  </a:schemeClr>
                </a:solidFill>
              </a:rPr>
              <a:t> clearly and explicitly include the identifier of the data they describe</a:t>
            </a:r>
          </a:p>
          <a:p>
            <a:pPr marL="0" lvl="1" indent="0">
              <a:buNone/>
            </a:pPr>
            <a:r>
              <a:rPr lang="en-US" sz="1800" dirty="0"/>
              <a:t>F4: </a:t>
            </a:r>
            <a:r>
              <a:rPr lang="en-US" sz="1800" strike="sngStrike" dirty="0">
                <a:solidFill>
                  <a:schemeClr val="bg2">
                    <a:lumMod val="90000"/>
                  </a:schemeClr>
                </a:solidFill>
                <a:highlight>
                  <a:srgbClr val="FFFF00"/>
                </a:highlight>
              </a:rPr>
              <a:t>(Meta)data </a:t>
            </a:r>
            <a:r>
              <a:rPr lang="en-US" sz="1800" strike="sngStrike" dirty="0">
                <a:solidFill>
                  <a:schemeClr val="bg2">
                    <a:lumMod val="90000"/>
                  </a:schemeClr>
                </a:solidFill>
              </a:rPr>
              <a:t>are registered or indexed in a searchable resource</a:t>
            </a:r>
          </a:p>
          <a:p>
            <a:pPr marL="0" lvl="1" indent="0">
              <a:buNone/>
            </a:pPr>
            <a:r>
              <a:rPr lang="en-US" sz="1800" dirty="0"/>
              <a:t>A1: </a:t>
            </a:r>
            <a:r>
              <a:rPr lang="en-US" sz="1800" strike="sngStrike" dirty="0">
                <a:solidFill>
                  <a:schemeClr val="bg2">
                    <a:lumMod val="90000"/>
                  </a:schemeClr>
                </a:solidFill>
                <a:highlight>
                  <a:srgbClr val="FFFF00"/>
                </a:highlight>
              </a:rPr>
              <a:t>(Meta)data </a:t>
            </a:r>
            <a:r>
              <a:rPr lang="en-US" sz="1800" strike="sngStrike" dirty="0">
                <a:solidFill>
                  <a:schemeClr val="bg2">
                    <a:lumMod val="90000"/>
                  </a:schemeClr>
                </a:solidFill>
              </a:rPr>
              <a:t>are retrievable by their identifier using a </a:t>
            </a:r>
            <a:r>
              <a:rPr lang="en-US" sz="1800" strike="sngStrike" dirty="0" err="1">
                <a:solidFill>
                  <a:schemeClr val="bg2">
                    <a:lumMod val="90000"/>
                  </a:schemeClr>
                </a:solidFill>
              </a:rPr>
              <a:t>standardised</a:t>
            </a:r>
            <a:r>
              <a:rPr lang="en-US" sz="1800" strike="sngStrike" dirty="0">
                <a:solidFill>
                  <a:schemeClr val="bg2">
                    <a:lumMod val="90000"/>
                  </a:schemeClr>
                </a:solidFill>
              </a:rPr>
              <a:t> communication protocol</a:t>
            </a:r>
          </a:p>
          <a:p>
            <a:pPr marL="0" lvl="1" indent="0">
              <a:buNone/>
            </a:pPr>
            <a:r>
              <a:rPr lang="en-US" sz="1800" dirty="0"/>
              <a:t>A1.1: </a:t>
            </a:r>
            <a:r>
              <a:rPr lang="en-US" sz="1800" strike="sngStrike" dirty="0">
                <a:solidFill>
                  <a:schemeClr val="bg2">
                    <a:lumMod val="90000"/>
                  </a:schemeClr>
                </a:solidFill>
              </a:rPr>
              <a:t>The protocol is open, free and universally implementable</a:t>
            </a:r>
          </a:p>
          <a:p>
            <a:pPr marL="0" lvl="1" indent="0">
              <a:buNone/>
            </a:pPr>
            <a:r>
              <a:rPr lang="en-US" sz="1800" dirty="0"/>
              <a:t>A1.2: </a:t>
            </a:r>
            <a:r>
              <a:rPr lang="en-US" sz="1800" strike="sngStrike" dirty="0">
                <a:solidFill>
                  <a:schemeClr val="bg2">
                    <a:lumMod val="90000"/>
                  </a:schemeClr>
                </a:solidFill>
              </a:rPr>
              <a:t>The protocol allows for an authentication and </a:t>
            </a:r>
            <a:r>
              <a:rPr lang="en-US" sz="1800" strike="sngStrike" dirty="0" err="1">
                <a:solidFill>
                  <a:schemeClr val="bg2">
                    <a:lumMod val="90000"/>
                  </a:schemeClr>
                </a:solidFill>
              </a:rPr>
              <a:t>authorisation</a:t>
            </a:r>
            <a:r>
              <a:rPr lang="en-US" sz="1800" strike="sngStrike" dirty="0">
                <a:solidFill>
                  <a:schemeClr val="bg2">
                    <a:lumMod val="90000"/>
                  </a:schemeClr>
                </a:solidFill>
              </a:rPr>
              <a:t> where necessary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3CFD8F-323C-2746-9E61-BE0BF4521E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3" y="1460501"/>
            <a:ext cx="4295775" cy="4525963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US" sz="1800" dirty="0"/>
              <a:t>A2: </a:t>
            </a:r>
            <a:r>
              <a:rPr lang="en-US" sz="1800" strike="sngStrike" dirty="0">
                <a:solidFill>
                  <a:schemeClr val="bg2">
                    <a:lumMod val="90000"/>
                  </a:schemeClr>
                </a:solidFill>
                <a:highlight>
                  <a:srgbClr val="FFFF00"/>
                </a:highlight>
              </a:rPr>
              <a:t>Metadata</a:t>
            </a:r>
            <a:r>
              <a:rPr lang="en-US" sz="1800" strike="sngStrike" dirty="0">
                <a:solidFill>
                  <a:schemeClr val="bg2">
                    <a:lumMod val="90000"/>
                  </a:schemeClr>
                </a:solidFill>
              </a:rPr>
              <a:t> should be accessible even when the data is no longer available</a:t>
            </a:r>
          </a:p>
          <a:p>
            <a:pPr marL="0" lvl="1" indent="0">
              <a:buNone/>
            </a:pPr>
            <a:r>
              <a:rPr lang="en-US" sz="1800" dirty="0"/>
              <a:t>I1: </a:t>
            </a:r>
            <a:r>
              <a:rPr lang="en-US" sz="1800" dirty="0">
                <a:highlight>
                  <a:srgbClr val="FFFF00"/>
                </a:highlight>
              </a:rPr>
              <a:t>(Meta)data </a:t>
            </a:r>
            <a:r>
              <a:rPr lang="en-US" sz="1800" dirty="0"/>
              <a:t>use a formal, accessible, shared, and broadly applicable language for knowledge representation</a:t>
            </a:r>
          </a:p>
          <a:p>
            <a:pPr marL="0" lvl="1" indent="0">
              <a:buNone/>
            </a:pPr>
            <a:r>
              <a:rPr lang="en-US" sz="1800" dirty="0"/>
              <a:t>I2: </a:t>
            </a:r>
            <a:r>
              <a:rPr lang="en-US" sz="1800" dirty="0">
                <a:highlight>
                  <a:srgbClr val="FFFF00"/>
                </a:highlight>
              </a:rPr>
              <a:t>(Meta)data </a:t>
            </a:r>
            <a:r>
              <a:rPr lang="en-US" sz="1800" dirty="0"/>
              <a:t>use vocabularies that follow the FAIR principles</a:t>
            </a:r>
          </a:p>
          <a:p>
            <a:pPr marL="0" lvl="1" indent="0">
              <a:buNone/>
            </a:pPr>
            <a:r>
              <a:rPr lang="en-US" sz="1800" dirty="0"/>
              <a:t>I3: </a:t>
            </a:r>
            <a:r>
              <a:rPr lang="en-US" sz="1800" dirty="0">
                <a:highlight>
                  <a:srgbClr val="FFFF00"/>
                </a:highlight>
              </a:rPr>
              <a:t>(Meta)data </a:t>
            </a:r>
            <a:r>
              <a:rPr lang="en-US" sz="1800" dirty="0"/>
              <a:t>include qualified references to other (meta)data</a:t>
            </a:r>
          </a:p>
          <a:p>
            <a:pPr marL="0" lvl="1" indent="0">
              <a:buNone/>
            </a:pPr>
            <a:r>
              <a:rPr lang="en-US" sz="1800" dirty="0"/>
              <a:t>R1: </a:t>
            </a:r>
            <a:r>
              <a:rPr lang="en-US" sz="1800" dirty="0">
                <a:highlight>
                  <a:srgbClr val="FFFF00"/>
                </a:highlight>
              </a:rPr>
              <a:t>(Meta)data </a:t>
            </a:r>
            <a:r>
              <a:rPr lang="en-US" sz="1800" dirty="0"/>
              <a:t>are richly described with a plurality of accurate and relevant attributes</a:t>
            </a:r>
          </a:p>
          <a:p>
            <a:pPr marL="0" lvl="1" indent="0">
              <a:buNone/>
            </a:pPr>
            <a:r>
              <a:rPr lang="en-US" sz="1800" dirty="0"/>
              <a:t>R1.1: </a:t>
            </a:r>
            <a:r>
              <a:rPr lang="en-US" sz="1800" dirty="0">
                <a:highlight>
                  <a:srgbClr val="FFFF00"/>
                </a:highlight>
              </a:rPr>
              <a:t>(Meta)data </a:t>
            </a:r>
            <a:r>
              <a:rPr lang="en-US" sz="1800" dirty="0"/>
              <a:t>are released with a clear and accessible data usage license</a:t>
            </a:r>
          </a:p>
          <a:p>
            <a:pPr marL="0" lvl="1" indent="0">
              <a:buNone/>
            </a:pPr>
            <a:r>
              <a:rPr lang="en-US" sz="1800" dirty="0"/>
              <a:t>R1.2: </a:t>
            </a:r>
            <a:r>
              <a:rPr lang="en-US" sz="1800" dirty="0">
                <a:highlight>
                  <a:srgbClr val="FFFF00"/>
                </a:highlight>
              </a:rPr>
              <a:t>(Meta)data </a:t>
            </a:r>
            <a:r>
              <a:rPr lang="en-US" sz="1800" dirty="0"/>
              <a:t>are associated with detailed provenance</a:t>
            </a:r>
          </a:p>
          <a:p>
            <a:pPr marL="0" lvl="1" indent="0">
              <a:buNone/>
            </a:pPr>
            <a:r>
              <a:rPr lang="en-US" sz="1800" dirty="0"/>
              <a:t>R1.3: </a:t>
            </a:r>
            <a:r>
              <a:rPr lang="en-US" sz="1800" dirty="0">
                <a:highlight>
                  <a:srgbClr val="FFFF00"/>
                </a:highlight>
              </a:rPr>
              <a:t>(Meta)data </a:t>
            </a:r>
            <a:r>
              <a:rPr lang="en-US" sz="1800" dirty="0"/>
              <a:t>meet domain-relevant community standards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DD578E6-2B3E-4843-924F-996A6E64FACD}"/>
              </a:ext>
            </a:extLst>
          </p:cNvPr>
          <p:cNvSpPr/>
          <p:nvPr/>
        </p:nvSpPr>
        <p:spPr>
          <a:xfrm>
            <a:off x="4338084" y="1956391"/>
            <a:ext cx="960473" cy="55289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523FD71-0FF9-B746-A6B3-A3A3B0A55FB9}"/>
              </a:ext>
            </a:extLst>
          </p:cNvPr>
          <p:cNvSpPr/>
          <p:nvPr/>
        </p:nvSpPr>
        <p:spPr>
          <a:xfrm>
            <a:off x="6172203" y="2743200"/>
            <a:ext cx="4371978" cy="6858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12C6816-C091-C94A-8DD3-A90D9A9CABF5}"/>
              </a:ext>
            </a:extLst>
          </p:cNvPr>
          <p:cNvSpPr/>
          <p:nvPr/>
        </p:nvSpPr>
        <p:spPr>
          <a:xfrm>
            <a:off x="7877955" y="3756118"/>
            <a:ext cx="1797673" cy="63440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4B95C7C-507D-CA48-A77F-26FA54884679}"/>
              </a:ext>
            </a:extLst>
          </p:cNvPr>
          <p:cNvSpPr/>
          <p:nvPr/>
        </p:nvSpPr>
        <p:spPr>
          <a:xfrm>
            <a:off x="8189952" y="5515614"/>
            <a:ext cx="2020848" cy="63440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1C809B-76AD-D14B-8BD3-99665FC11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0214-AE3E-DB42-9665-01E030FA44E6}" type="slidenum">
              <a:rPr lang="en-US" smtClean="0"/>
              <a:t>6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3681CA-7AEA-F74F-8DD1-558A8633BD45}"/>
              </a:ext>
            </a:extLst>
          </p:cNvPr>
          <p:cNvSpPr/>
          <p:nvPr/>
        </p:nvSpPr>
        <p:spPr>
          <a:xfrm>
            <a:off x="97224" y="46257"/>
            <a:ext cx="121499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+mj-lt"/>
              </a:rPr>
              <a:t>FAIR principles depend on community standards that are not objectively computable</a:t>
            </a:r>
            <a:endParaRPr lang="en-NL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48966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Metadata in public repositories are a mess!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Investigators view their work as publishing papers, not leaving a legacy of reusable data</a:t>
            </a:r>
          </a:p>
          <a:p>
            <a:r>
              <a:rPr lang="en-US" sz="3600" dirty="0"/>
              <a:t>Sponsors may require data sharing, but they do not encourage the use of grant funds to pay for it</a:t>
            </a:r>
          </a:p>
          <a:p>
            <a:r>
              <a:rPr lang="en-US" sz="3600" dirty="0"/>
              <a:t>Creating the metadata to describe data sets is unbearably hard</a:t>
            </a:r>
          </a:p>
        </p:txBody>
      </p:sp>
    </p:spTree>
    <p:extLst>
      <p:ext uri="{BB962C8B-B14F-4D97-AF65-F5344CB8AC3E}">
        <p14:creationId xmlns:p14="http://schemas.microsoft.com/office/powerpoint/2010/main" val="2884919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6-10-14 at 4.37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675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90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AA8D229-A3D2-FA46-BE8C-7A8F93B70C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884"/>
          <a:stretch/>
        </p:blipFill>
        <p:spPr>
          <a:xfrm>
            <a:off x="0" y="81643"/>
            <a:ext cx="12192000" cy="25053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34B03E-ABC8-6C41-B4D0-779ED49DA4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2"/>
          <a:stretch/>
        </p:blipFill>
        <p:spPr>
          <a:xfrm>
            <a:off x="18842" y="3532495"/>
            <a:ext cx="12095286" cy="12036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800BB96-C03A-1C41-B996-8F3CD96063B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06" t="20203"/>
          <a:stretch/>
        </p:blipFill>
        <p:spPr>
          <a:xfrm>
            <a:off x="35170" y="2698775"/>
            <a:ext cx="8446840" cy="5110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6C3C79-73E0-384B-9BC8-6C79C837281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94" b="25520"/>
          <a:stretch/>
        </p:blipFill>
        <p:spPr>
          <a:xfrm>
            <a:off x="8790" y="5132360"/>
            <a:ext cx="12095286" cy="84231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0843098-FC81-D844-B42E-0528593615B6}"/>
              </a:ext>
            </a:extLst>
          </p:cNvPr>
          <p:cNvSpPr txBox="1"/>
          <p:nvPr/>
        </p:nvSpPr>
        <p:spPr>
          <a:xfrm>
            <a:off x="2347546" y="6245466"/>
            <a:ext cx="8270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Full metadata record available at: </a:t>
            </a:r>
            <a:r>
              <a:rPr lang="en-US" dirty="0">
                <a:hlinkClick r:id="rId7"/>
              </a:rPr>
              <a:t>https://www.ncbi.nlm.nih.gov/biosample/15811762</a:t>
            </a:r>
            <a:r>
              <a:rPr lang="en-US" dirty="0"/>
              <a:t>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FDAEAC7-EEA1-924A-B895-77DE9611F794}"/>
              </a:ext>
            </a:extLst>
          </p:cNvPr>
          <p:cNvGrpSpPr/>
          <p:nvPr/>
        </p:nvGrpSpPr>
        <p:grpSpPr>
          <a:xfrm>
            <a:off x="1579642" y="3162446"/>
            <a:ext cx="4607653" cy="381138"/>
            <a:chOff x="1620462" y="3652306"/>
            <a:chExt cx="4607653" cy="38113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2F6A9DF-AE83-CE4F-BB9E-C0592974E7F6}"/>
                </a:ext>
              </a:extLst>
            </p:cNvPr>
            <p:cNvSpPr txBox="1"/>
            <p:nvPr/>
          </p:nvSpPr>
          <p:spPr>
            <a:xfrm>
              <a:off x="1620462" y="3652306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873FAA9-7AB7-964C-9991-F24DD4D9C18C}"/>
                </a:ext>
              </a:extLst>
            </p:cNvPr>
            <p:cNvSpPr txBox="1"/>
            <p:nvPr/>
          </p:nvSpPr>
          <p:spPr>
            <a:xfrm>
              <a:off x="5884751" y="3664112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18F5302-5224-7D4B-8D9E-6F18F52B1941}"/>
              </a:ext>
            </a:extLst>
          </p:cNvPr>
          <p:cNvGrpSpPr/>
          <p:nvPr/>
        </p:nvGrpSpPr>
        <p:grpSpPr>
          <a:xfrm>
            <a:off x="1560593" y="4702775"/>
            <a:ext cx="4672965" cy="381138"/>
            <a:chOff x="1555150" y="3652306"/>
            <a:chExt cx="4672965" cy="38113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E0907B3-5DAC-7A41-8058-DFB93FA62103}"/>
                </a:ext>
              </a:extLst>
            </p:cNvPr>
            <p:cNvSpPr txBox="1"/>
            <p:nvPr/>
          </p:nvSpPr>
          <p:spPr>
            <a:xfrm>
              <a:off x="1555150" y="3652306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748841-1AA7-1742-9E93-8C3B067BC060}"/>
                </a:ext>
              </a:extLst>
            </p:cNvPr>
            <p:cNvSpPr txBox="1"/>
            <p:nvPr/>
          </p:nvSpPr>
          <p:spPr>
            <a:xfrm>
              <a:off x="5884751" y="3664112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1292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12119</TotalTime>
  <Words>1770</Words>
  <Application>Microsoft Macintosh PowerPoint</Application>
  <PresentationFormat>Widescreen</PresentationFormat>
  <Paragraphs>196</Paragraphs>
  <Slides>24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 2</vt:lpstr>
      <vt:lpstr>Office Theme</vt:lpstr>
      <vt:lpstr>CEDAR: Promoting FAIRness at the Source</vt:lpstr>
      <vt:lpstr>Systems to evaluate data FAIRness have had difficulty finding an audience</vt:lpstr>
      <vt:lpstr>The FAIR Guiding Principles</vt:lpstr>
      <vt:lpstr>Most FAIR principles are about metadata</vt:lpstr>
      <vt:lpstr>Scientists have no direct control over repository infrastructure</vt:lpstr>
      <vt:lpstr>PowerPoint Presentation</vt:lpstr>
      <vt:lpstr>Metadata in public repositories are a mess!</vt:lpstr>
      <vt:lpstr>PowerPoint Presentation</vt:lpstr>
      <vt:lpstr>PowerPoint Presentation</vt:lpstr>
      <vt:lpstr>Metadata need to adhere to standards!</vt:lpstr>
      <vt:lpstr>The microarray community took the lead in standardizing metadata reporting guidelines</vt:lpstr>
      <vt:lpstr>PowerPoint Presentation</vt:lpstr>
      <vt:lpstr>But it didn’t stop with MIAME!</vt:lpstr>
      <vt:lpstr>If we want to have FAIR data, we need good metadata. Good metadata need:</vt:lpstr>
      <vt:lpstr>PowerPoint Presentation</vt:lpstr>
      <vt:lpstr>Our approach in CEDAR</vt:lpstr>
      <vt:lpstr>PowerPoint Presentation</vt:lpstr>
      <vt:lpstr>PowerPoint Presentation</vt:lpstr>
      <vt:lpstr>PowerPoint Presentation</vt:lpstr>
      <vt:lpstr>PowerPoint Presentation</vt:lpstr>
      <vt:lpstr>Projects that are adopting CEDAR</vt:lpstr>
      <vt:lpstr>If we want to have FAIR data, we need good metadata.  Good metadata need:</vt:lpstr>
      <vt:lpstr>Metadata for Machines Workshops</vt:lpstr>
      <vt:lpstr>Online data will never be FAIR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A Musen</dc:creator>
  <cp:lastModifiedBy>Microsoft Office User</cp:lastModifiedBy>
  <cp:revision>339</cp:revision>
  <cp:lastPrinted>2021-01-14T04:46:24Z</cp:lastPrinted>
  <dcterms:created xsi:type="dcterms:W3CDTF">2020-09-01T01:12:49Z</dcterms:created>
  <dcterms:modified xsi:type="dcterms:W3CDTF">2022-02-07T10:19:34Z</dcterms:modified>
</cp:coreProperties>
</file>