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d699f9d921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d699f9d921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d396cc6c17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d396cc6c17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d699f9d71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d699f9d71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d699f9d71a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d699f9d71a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d699f9d71a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d699f9d71a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d396cc6c17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d396cc6c17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d396cc6c1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d396cc6c1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d699f9d921_0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d699f9d921_0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d699f9d921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d699f9d921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g"/><Relationship Id="rId5" Type="http://schemas.openxmlformats.org/officeDocument/2006/relationships/image" Target="../media/image8.jpg"/><Relationship Id="rId4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g"/><Relationship Id="rId5" Type="http://schemas.openxmlformats.org/officeDocument/2006/relationships/image" Target="../media/image8.jpg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UIO - site report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AHM 2021-1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Darren, Maiken, Vincent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2"/>
          <p:cNvSpPr txBox="1">
            <a:spLocks noGrp="1"/>
          </p:cNvSpPr>
          <p:nvPr>
            <p:ph type="title"/>
          </p:nvPr>
        </p:nvSpPr>
        <p:spPr>
          <a:xfrm>
            <a:off x="311700" y="1455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Tape</a:t>
            </a:r>
            <a:endParaRPr/>
          </a:p>
        </p:txBody>
      </p:sp>
      <p:sp>
        <p:nvSpPr>
          <p:cNvPr id="161" name="Google Shape;161;p22"/>
          <p:cNvSpPr txBox="1">
            <a:spLocks noGrp="1"/>
          </p:cNvSpPr>
          <p:nvPr>
            <p:ph type="body" idx="1"/>
          </p:nvPr>
        </p:nvSpPr>
        <p:spPr>
          <a:xfrm>
            <a:off x="311700" y="683175"/>
            <a:ext cx="4618500" cy="388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no" sz="1050"/>
              <a:t>Being configured or procured</a:t>
            </a:r>
            <a:endParaRPr sz="105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no" sz="1050"/>
              <a:t>Tape Pool Nodes</a:t>
            </a:r>
            <a:endParaRPr sz="1050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no" sz="1050"/>
              <a:t>2xDell PowerEdge R7525 (16 cores, 64GB)</a:t>
            </a:r>
            <a:br>
              <a:rPr lang="no" sz="1050"/>
            </a:br>
            <a:r>
              <a:rPr lang="no" sz="1050"/>
              <a:t>12.8TB Mixed use SSD per node in RAID5</a:t>
            </a:r>
            <a:br>
              <a:rPr lang="no" sz="1050"/>
            </a:br>
            <a:r>
              <a:rPr lang="no" sz="1050"/>
              <a:t>100GbE Mellanox ConnectX-6</a:t>
            </a:r>
            <a:br>
              <a:rPr lang="no" sz="1050"/>
            </a:br>
            <a:r>
              <a:rPr lang="no" sz="1050"/>
              <a:t>RHEL 8.1</a:t>
            </a:r>
            <a:endParaRPr sz="105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no" sz="1050"/>
              <a:t>TSM Server</a:t>
            </a:r>
            <a:endParaRPr sz="1050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no" sz="1050"/>
              <a:t>Still gathering details (it’s in the rack)</a:t>
            </a:r>
            <a:br>
              <a:rPr lang="no" sz="1050"/>
            </a:br>
            <a:r>
              <a:rPr lang="no" sz="1050"/>
              <a:t>100GbE Network</a:t>
            </a:r>
            <a:br>
              <a:rPr lang="no" sz="1050"/>
            </a:br>
            <a:r>
              <a:rPr lang="no" sz="1050"/>
              <a:t>32GbFC Storage connectivity</a:t>
            </a:r>
            <a:endParaRPr sz="105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no" sz="1050"/>
              <a:t>Tape Array</a:t>
            </a:r>
            <a:endParaRPr sz="105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no" sz="1050"/>
              <a:t>	We’ve released a tender, we haven’t finalized procurement yet.</a:t>
            </a:r>
            <a:br>
              <a:rPr lang="no" sz="1050"/>
            </a:br>
            <a:r>
              <a:rPr lang="no" sz="1050"/>
              <a:t>	We specified Jaguar drives and high specification</a:t>
            </a:r>
            <a:endParaRPr sz="1050"/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SzPts val="275"/>
              <a:buNone/>
            </a:pPr>
            <a:r>
              <a:rPr lang="no" sz="1050"/>
              <a:t>I’m not positive of capacity, but it’s been specced to meet requirements exceeding those recommended by Mattias</a:t>
            </a:r>
            <a:endParaRPr sz="1050"/>
          </a:p>
        </p:txBody>
      </p:sp>
      <p:pic>
        <p:nvPicPr>
          <p:cNvPr id="162" name="Google Shape;162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84125" y="1288300"/>
            <a:ext cx="409575" cy="59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89175" y="2015950"/>
            <a:ext cx="568625" cy="42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431150" y="2662150"/>
            <a:ext cx="409575" cy="73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51550" y="2662150"/>
            <a:ext cx="409575" cy="73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671950" y="2662150"/>
            <a:ext cx="409575" cy="73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2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838100" y="2066875"/>
            <a:ext cx="665650" cy="326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8" name="Google Shape;168;p22"/>
          <p:cNvCxnSpPr>
            <a:stCxn id="164" idx="0"/>
            <a:endCxn id="167" idx="2"/>
          </p:cNvCxnSpPr>
          <p:nvPr/>
        </p:nvCxnSpPr>
        <p:spPr>
          <a:xfrm rot="10800000" flipH="1">
            <a:off x="5635938" y="2393050"/>
            <a:ext cx="534900" cy="269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9" name="Google Shape;169;p22"/>
          <p:cNvCxnSpPr>
            <a:stCxn id="165" idx="0"/>
            <a:endCxn id="167" idx="2"/>
          </p:cNvCxnSpPr>
          <p:nvPr/>
        </p:nvCxnSpPr>
        <p:spPr>
          <a:xfrm rot="10800000">
            <a:off x="6170838" y="2393050"/>
            <a:ext cx="85500" cy="269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0" name="Google Shape;170;p22"/>
          <p:cNvCxnSpPr>
            <a:stCxn id="166" idx="0"/>
            <a:endCxn id="167" idx="2"/>
          </p:cNvCxnSpPr>
          <p:nvPr/>
        </p:nvCxnSpPr>
        <p:spPr>
          <a:xfrm rot="10800000">
            <a:off x="6170838" y="2393050"/>
            <a:ext cx="705900" cy="269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71" name="Google Shape;171;p2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761350" y="1110800"/>
            <a:ext cx="819150" cy="476250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22"/>
          <p:cNvSpPr txBox="1"/>
          <p:nvPr/>
        </p:nvSpPr>
        <p:spPr>
          <a:xfrm>
            <a:off x="4777825" y="3468150"/>
            <a:ext cx="1683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sz="800"/>
              <a:t>dcache-tapepool-0[12]grid.uio.no</a:t>
            </a:r>
            <a:endParaRPr sz="800"/>
          </a:p>
        </p:txBody>
      </p:sp>
      <p:sp>
        <p:nvSpPr>
          <p:cNvPr id="173" name="Google Shape;173;p22"/>
          <p:cNvSpPr txBox="1"/>
          <p:nvPr/>
        </p:nvSpPr>
        <p:spPr>
          <a:xfrm>
            <a:off x="6671950" y="3468150"/>
            <a:ext cx="1100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sz="800"/>
              <a:t>TSM server</a:t>
            </a:r>
            <a:endParaRPr sz="800"/>
          </a:p>
        </p:txBody>
      </p:sp>
      <p:cxnSp>
        <p:nvCxnSpPr>
          <p:cNvPr id="174" name="Google Shape;174;p22"/>
          <p:cNvCxnSpPr>
            <a:stCxn id="166" idx="0"/>
            <a:endCxn id="163" idx="2"/>
          </p:cNvCxnSpPr>
          <p:nvPr/>
        </p:nvCxnSpPr>
        <p:spPr>
          <a:xfrm rot="10800000" flipH="1">
            <a:off x="6876738" y="2444050"/>
            <a:ext cx="296700" cy="218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5" name="Google Shape;175;p22"/>
          <p:cNvCxnSpPr>
            <a:stCxn id="167" idx="0"/>
            <a:endCxn id="171" idx="2"/>
          </p:cNvCxnSpPr>
          <p:nvPr/>
        </p:nvCxnSpPr>
        <p:spPr>
          <a:xfrm rot="-5400000">
            <a:off x="5931375" y="1826725"/>
            <a:ext cx="479700" cy="600"/>
          </a:xfrm>
          <a:prstGeom prst="curvedConnector3">
            <a:avLst>
              <a:gd name="adj1" fmla="val 50013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6" name="Google Shape;176;p22"/>
          <p:cNvCxnSpPr>
            <a:stCxn id="163" idx="0"/>
            <a:endCxn id="162" idx="1"/>
          </p:cNvCxnSpPr>
          <p:nvPr/>
        </p:nvCxnSpPr>
        <p:spPr>
          <a:xfrm rot="-5400000">
            <a:off x="7162687" y="1594450"/>
            <a:ext cx="432300" cy="410700"/>
          </a:xfrm>
          <a:prstGeom prst="curved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7" name="Google Shape;177;p22"/>
          <p:cNvSpPr txBox="1"/>
          <p:nvPr/>
        </p:nvSpPr>
        <p:spPr>
          <a:xfrm>
            <a:off x="7732200" y="1947025"/>
            <a:ext cx="11001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sz="800"/>
              <a:t>Jaguar based tape array</a:t>
            </a:r>
            <a:endParaRPr sz="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9325" y="913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Compute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69950" y="701650"/>
            <a:ext cx="2940300" cy="389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sz="1300"/>
              <a:t>Current (and final) setup	</a:t>
            </a:r>
            <a:endParaRPr sz="13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o" sz="1300"/>
              <a:t>270 compute nodes x 8 cores</a:t>
            </a:r>
            <a:br>
              <a:rPr lang="no" sz="1300"/>
            </a:br>
            <a:r>
              <a:rPr lang="no" sz="1300"/>
              <a:t>AMD Rome Epyc </a:t>
            </a:r>
            <a:br>
              <a:rPr lang="no" sz="1300"/>
            </a:br>
            <a:r>
              <a:rPr lang="no" sz="1300"/>
              <a:t>14.98  HEPSPEC/cpu</a:t>
            </a:r>
            <a:br>
              <a:rPr lang="no" sz="1300"/>
            </a:br>
            <a:r>
              <a:rPr lang="no" sz="1300"/>
              <a:t>SLURM</a:t>
            </a:r>
            <a:br>
              <a:rPr lang="no" sz="1300"/>
            </a:br>
            <a:r>
              <a:rPr lang="no" sz="1300"/>
              <a:t>25 GigE link between nodes</a:t>
            </a:r>
            <a:endParaRPr sz="13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o" sz="1300"/>
              <a:t>16 remote datadelivery servers</a:t>
            </a:r>
            <a:br>
              <a:rPr lang="no" sz="1300"/>
            </a:br>
            <a:r>
              <a:rPr lang="no" sz="1300"/>
              <a:t>10TB cache on each server</a:t>
            </a:r>
            <a:br>
              <a:rPr lang="no" sz="1300"/>
            </a:br>
            <a:r>
              <a:rPr lang="no" sz="1300"/>
              <a:t>100G session on each server</a:t>
            </a:r>
            <a:br>
              <a:rPr lang="no" sz="1300"/>
            </a:br>
            <a:r>
              <a:rPr lang="no" sz="1300"/>
              <a:t>100 GB scratch disk on each compute</a:t>
            </a:r>
            <a:br>
              <a:rPr lang="no" sz="1300"/>
            </a:br>
            <a:r>
              <a:rPr lang="no" sz="1300" b="1"/>
              <a:t>All disks are now ssd</a:t>
            </a:r>
            <a:endParaRPr sz="1300"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o" sz="900"/>
              <a:t>- sessiondir, nfs exported to compute, frontend, other datadelivery servers</a:t>
            </a:r>
            <a:br>
              <a:rPr lang="no" sz="900"/>
            </a:br>
            <a:r>
              <a:rPr lang="no" sz="900"/>
              <a:t>- cachdir, nfs exported to frontend, compute</a:t>
            </a:r>
            <a:endParaRPr sz="9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no" sz="900"/>
              <a:t>frontend does neither input datastaging nor output datastaging</a:t>
            </a:r>
            <a:br>
              <a:rPr lang="no" sz="900"/>
            </a:br>
            <a:r>
              <a:rPr lang="no" sz="900"/>
              <a:t>- to offload ARC-CE as much as possible</a:t>
            </a:r>
            <a:endParaRPr sz="900"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84900" y="1017725"/>
            <a:ext cx="6213601" cy="332941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2</a:t>
            </a:fld>
            <a:endParaRPr/>
          </a:p>
        </p:txBody>
      </p:sp>
      <p:sp>
        <p:nvSpPr>
          <p:cNvPr id="64" name="Google Shape;64;p14"/>
          <p:cNvSpPr txBox="1"/>
          <p:nvPr/>
        </p:nvSpPr>
        <p:spPr>
          <a:xfrm>
            <a:off x="295725" y="4525225"/>
            <a:ext cx="5279700" cy="51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no" sz="1000">
                <a:solidFill>
                  <a:schemeClr val="dk2"/>
                </a:solidFill>
              </a:rPr>
              <a:t>Lowpri jobs (simulation) pre-emteable.</a:t>
            </a:r>
            <a:br>
              <a:rPr lang="no" sz="1000">
                <a:solidFill>
                  <a:schemeClr val="dk2"/>
                </a:solidFill>
              </a:rPr>
            </a:br>
            <a:r>
              <a:rPr lang="no" sz="1000">
                <a:solidFill>
                  <a:schemeClr val="dk2"/>
                </a:solidFill>
              </a:rPr>
              <a:t>Fills up cluster if datastaging is not fast enough for MCORE jobs. </a:t>
            </a:r>
            <a:endParaRPr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Typical data throughput</a:t>
            </a:r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018418"/>
            <a:ext cx="9144000" cy="3106664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5"/>
          <p:cNvSpPr txBox="1"/>
          <p:nvPr/>
        </p:nvSpPr>
        <p:spPr>
          <a:xfrm>
            <a:off x="311700" y="4568875"/>
            <a:ext cx="809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Just as a snapshot of situation, no evaluation if this is good or bad.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Fill status</a:t>
            </a:r>
            <a:endParaRPr/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1163" y="1017725"/>
            <a:ext cx="7648575" cy="403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Running jobs per partition (queue)</a:t>
            </a:r>
            <a:endParaRPr/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1988" y="1419225"/>
            <a:ext cx="7820025" cy="2305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arc.conf for scratch</a:t>
            </a:r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shared_filesystem=yes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scratchdir=/scratch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No SCRATCHDIR RTE used as ARC and not LRMS constructs scratchdir path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o"/>
              <a:t>/scratch/&lt;arc-jobid&gt;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Disk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2666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Current and final setup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o"/>
              <a:t>11 nodes Huawei ARM servers (64-core, 128GB)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o"/>
              <a:t>26x8TB disks configured in RAID60 for 163TiB each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o"/>
              <a:t>1.793PiB Aggregate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o"/>
              <a:t>Single 10GbE per node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no"/>
              <a:t>There is an availability of an additional 79.2TiB on the nodes currently unconfigured and used for testing purposes.</a:t>
            </a:r>
            <a:endParaRPr/>
          </a:p>
        </p:txBody>
      </p:sp>
      <p:pic>
        <p:nvPicPr>
          <p:cNvPr id="97" name="Google Shape;9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55475" y="2315500"/>
            <a:ext cx="285750" cy="59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07175" y="1569425"/>
            <a:ext cx="971550" cy="47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552850" y="950075"/>
            <a:ext cx="819150" cy="4762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0" name="Google Shape;100;p19"/>
          <p:cNvCxnSpPr/>
          <p:nvPr/>
        </p:nvCxnSpPr>
        <p:spPr>
          <a:xfrm>
            <a:off x="3579325" y="2157150"/>
            <a:ext cx="53070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1" name="Google Shape;101;p19"/>
          <p:cNvCxnSpPr>
            <a:stCxn id="97" idx="0"/>
          </p:cNvCxnSpPr>
          <p:nvPr/>
        </p:nvCxnSpPr>
        <p:spPr>
          <a:xfrm rot="10800000">
            <a:off x="3798350" y="2155600"/>
            <a:ext cx="0" cy="159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02" name="Google Shape;10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48975" y="2315500"/>
            <a:ext cx="285750" cy="5905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3" name="Google Shape;103;p19"/>
          <p:cNvCxnSpPr>
            <a:stCxn id="102" idx="0"/>
          </p:cNvCxnSpPr>
          <p:nvPr/>
        </p:nvCxnSpPr>
        <p:spPr>
          <a:xfrm rot="10800000">
            <a:off x="4191850" y="2155600"/>
            <a:ext cx="0" cy="159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04" name="Google Shape;10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42475" y="2317050"/>
            <a:ext cx="285750" cy="5905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5" name="Google Shape;105;p19"/>
          <p:cNvCxnSpPr>
            <a:stCxn id="104" idx="0"/>
          </p:cNvCxnSpPr>
          <p:nvPr/>
        </p:nvCxnSpPr>
        <p:spPr>
          <a:xfrm rot="10800000">
            <a:off x="4585350" y="2157150"/>
            <a:ext cx="0" cy="159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06" name="Google Shape;10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35975" y="2315500"/>
            <a:ext cx="285750" cy="5905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7" name="Google Shape;107;p19"/>
          <p:cNvCxnSpPr>
            <a:stCxn id="106" idx="0"/>
          </p:cNvCxnSpPr>
          <p:nvPr/>
        </p:nvCxnSpPr>
        <p:spPr>
          <a:xfrm rot="10800000">
            <a:off x="4978850" y="2155600"/>
            <a:ext cx="0" cy="159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08" name="Google Shape;10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29475" y="2315500"/>
            <a:ext cx="285750" cy="5905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9" name="Google Shape;109;p19"/>
          <p:cNvCxnSpPr>
            <a:stCxn id="108" idx="0"/>
          </p:cNvCxnSpPr>
          <p:nvPr/>
        </p:nvCxnSpPr>
        <p:spPr>
          <a:xfrm rot="10800000">
            <a:off x="5372350" y="2155600"/>
            <a:ext cx="0" cy="159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10" name="Google Shape;11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22975" y="2315500"/>
            <a:ext cx="285750" cy="5905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1" name="Google Shape;111;p19"/>
          <p:cNvCxnSpPr>
            <a:stCxn id="110" idx="0"/>
          </p:cNvCxnSpPr>
          <p:nvPr/>
        </p:nvCxnSpPr>
        <p:spPr>
          <a:xfrm rot="10800000">
            <a:off x="5765850" y="2155600"/>
            <a:ext cx="0" cy="159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12" name="Google Shape;11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16475" y="2317050"/>
            <a:ext cx="285750" cy="5905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3" name="Google Shape;113;p19"/>
          <p:cNvCxnSpPr>
            <a:stCxn id="112" idx="0"/>
          </p:cNvCxnSpPr>
          <p:nvPr/>
        </p:nvCxnSpPr>
        <p:spPr>
          <a:xfrm rot="10800000">
            <a:off x="6159350" y="2157150"/>
            <a:ext cx="0" cy="159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14" name="Google Shape;11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09975" y="2315500"/>
            <a:ext cx="285750" cy="5905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5" name="Google Shape;115;p19"/>
          <p:cNvCxnSpPr>
            <a:stCxn id="114" idx="0"/>
          </p:cNvCxnSpPr>
          <p:nvPr/>
        </p:nvCxnSpPr>
        <p:spPr>
          <a:xfrm rot="10800000">
            <a:off x="6552850" y="2155600"/>
            <a:ext cx="0" cy="159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16" name="Google Shape;11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03475" y="2315500"/>
            <a:ext cx="285750" cy="5905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7" name="Google Shape;117;p19"/>
          <p:cNvCxnSpPr>
            <a:stCxn id="116" idx="0"/>
          </p:cNvCxnSpPr>
          <p:nvPr/>
        </p:nvCxnSpPr>
        <p:spPr>
          <a:xfrm rot="10800000">
            <a:off x="6946350" y="2155600"/>
            <a:ext cx="0" cy="159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18" name="Google Shape;11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6975" y="2315500"/>
            <a:ext cx="285750" cy="5905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9" name="Google Shape;119;p19"/>
          <p:cNvCxnSpPr>
            <a:stCxn id="118" idx="0"/>
          </p:cNvCxnSpPr>
          <p:nvPr/>
        </p:nvCxnSpPr>
        <p:spPr>
          <a:xfrm rot="10800000">
            <a:off x="7339850" y="2155600"/>
            <a:ext cx="0" cy="159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20" name="Google Shape;12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0475" y="2317050"/>
            <a:ext cx="285750" cy="5905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1" name="Google Shape;121;p19"/>
          <p:cNvCxnSpPr>
            <a:stCxn id="120" idx="0"/>
          </p:cNvCxnSpPr>
          <p:nvPr/>
        </p:nvCxnSpPr>
        <p:spPr>
          <a:xfrm rot="10800000">
            <a:off x="7733350" y="2157150"/>
            <a:ext cx="0" cy="159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2" name="Google Shape;122;p19"/>
          <p:cNvCxnSpPr/>
          <p:nvPr/>
        </p:nvCxnSpPr>
        <p:spPr>
          <a:xfrm rot="10800000">
            <a:off x="8188763" y="2155600"/>
            <a:ext cx="0" cy="159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23" name="Google Shape;123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983975" y="2317050"/>
            <a:ext cx="409575" cy="733425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19"/>
          <p:cNvSpPr txBox="1"/>
          <p:nvPr/>
        </p:nvSpPr>
        <p:spPr>
          <a:xfrm>
            <a:off x="4978850" y="2907600"/>
            <a:ext cx="1494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sz="800"/>
              <a:t>ceph-osd(01-11).grid.uio.no</a:t>
            </a:r>
            <a:endParaRPr sz="800"/>
          </a:p>
        </p:txBody>
      </p:sp>
      <p:sp>
        <p:nvSpPr>
          <p:cNvPr id="125" name="Google Shape;125;p19"/>
          <p:cNvSpPr txBox="1"/>
          <p:nvPr/>
        </p:nvSpPr>
        <p:spPr>
          <a:xfrm>
            <a:off x="7482725" y="3106675"/>
            <a:ext cx="1494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sz="800"/>
              <a:t>ceph-mgmt01.grid.uio.no</a:t>
            </a:r>
            <a:endParaRPr sz="800"/>
          </a:p>
        </p:txBody>
      </p:sp>
      <p:cxnSp>
        <p:nvCxnSpPr>
          <p:cNvPr id="126" name="Google Shape;126;p19"/>
          <p:cNvCxnSpPr>
            <a:stCxn id="98" idx="2"/>
          </p:cNvCxnSpPr>
          <p:nvPr/>
        </p:nvCxnSpPr>
        <p:spPr>
          <a:xfrm>
            <a:off x="5992950" y="2045675"/>
            <a:ext cx="0" cy="110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7" name="Google Shape;127;p19"/>
          <p:cNvCxnSpPr>
            <a:stCxn id="98" idx="0"/>
            <a:endCxn id="99" idx="1"/>
          </p:cNvCxnSpPr>
          <p:nvPr/>
        </p:nvCxnSpPr>
        <p:spPr>
          <a:xfrm rot="-5400000">
            <a:off x="6082200" y="1098875"/>
            <a:ext cx="381300" cy="559800"/>
          </a:xfrm>
          <a:prstGeom prst="curved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Disk - Future plans</a:t>
            </a:r>
            <a:endParaRPr/>
          </a:p>
        </p:txBody>
      </p:sp>
      <p:sp>
        <p:nvSpPr>
          <p:cNvPr id="133" name="Google Shape;133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no"/>
              <a:t>Rather than waiting until the last minute to slap together a design specification, following configuration of our new tape system, we’ll initiate internal research to build a new set of disk pools based on a distributed storage mechanism that will eliminate downtimes during OS updates.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Tape</a:t>
            </a:r>
            <a:endParaRPr/>
          </a:p>
        </p:txBody>
      </p:sp>
      <p:sp>
        <p:nvSpPr>
          <p:cNvPr id="139" name="Google Shape;139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1768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Current and soon to be replaced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o"/>
              <a:t>Please refer to last year’s configuration for more details. All hardware in this configuration is in a rapidly scheduled replacement cycle. It should all have been decommissioned in January.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40" name="Google Shape;14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84125" y="1288300"/>
            <a:ext cx="409575" cy="59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89175" y="2015950"/>
            <a:ext cx="568625" cy="42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431150" y="2662150"/>
            <a:ext cx="409575" cy="73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51550" y="2662150"/>
            <a:ext cx="409575" cy="73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671950" y="2662150"/>
            <a:ext cx="409575" cy="73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2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838100" y="2066875"/>
            <a:ext cx="665650" cy="326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6" name="Google Shape;146;p21"/>
          <p:cNvCxnSpPr>
            <a:stCxn id="142" idx="0"/>
            <a:endCxn id="145" idx="2"/>
          </p:cNvCxnSpPr>
          <p:nvPr/>
        </p:nvCxnSpPr>
        <p:spPr>
          <a:xfrm rot="10800000" flipH="1">
            <a:off x="5635938" y="2393050"/>
            <a:ext cx="534900" cy="269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7" name="Google Shape;147;p21"/>
          <p:cNvCxnSpPr>
            <a:stCxn id="143" idx="0"/>
            <a:endCxn id="145" idx="2"/>
          </p:cNvCxnSpPr>
          <p:nvPr/>
        </p:nvCxnSpPr>
        <p:spPr>
          <a:xfrm rot="10800000">
            <a:off x="6170838" y="2393050"/>
            <a:ext cx="85500" cy="269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8" name="Google Shape;148;p21"/>
          <p:cNvCxnSpPr>
            <a:stCxn id="144" idx="0"/>
            <a:endCxn id="145" idx="2"/>
          </p:cNvCxnSpPr>
          <p:nvPr/>
        </p:nvCxnSpPr>
        <p:spPr>
          <a:xfrm rot="10800000">
            <a:off x="6170838" y="2393050"/>
            <a:ext cx="705900" cy="269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49" name="Google Shape;149;p2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761350" y="1110800"/>
            <a:ext cx="819150" cy="476250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21"/>
          <p:cNvSpPr txBox="1"/>
          <p:nvPr/>
        </p:nvSpPr>
        <p:spPr>
          <a:xfrm>
            <a:off x="5353350" y="3468150"/>
            <a:ext cx="1100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sz="800"/>
              <a:t>se0[56].grid.uio.no</a:t>
            </a:r>
            <a:endParaRPr sz="800"/>
          </a:p>
        </p:txBody>
      </p:sp>
      <p:sp>
        <p:nvSpPr>
          <p:cNvPr id="151" name="Google Shape;151;p21"/>
          <p:cNvSpPr txBox="1"/>
          <p:nvPr/>
        </p:nvSpPr>
        <p:spPr>
          <a:xfrm>
            <a:off x="6671950" y="3468150"/>
            <a:ext cx="1100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sz="800"/>
              <a:t>TSM server</a:t>
            </a:r>
            <a:endParaRPr sz="800"/>
          </a:p>
        </p:txBody>
      </p:sp>
      <p:cxnSp>
        <p:nvCxnSpPr>
          <p:cNvPr id="152" name="Google Shape;152;p21"/>
          <p:cNvCxnSpPr>
            <a:stCxn id="144" idx="0"/>
            <a:endCxn id="141" idx="2"/>
          </p:cNvCxnSpPr>
          <p:nvPr/>
        </p:nvCxnSpPr>
        <p:spPr>
          <a:xfrm rot="10800000" flipH="1">
            <a:off x="6876738" y="2444050"/>
            <a:ext cx="296700" cy="218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3" name="Google Shape;153;p21"/>
          <p:cNvCxnSpPr>
            <a:stCxn id="145" idx="0"/>
            <a:endCxn id="149" idx="2"/>
          </p:cNvCxnSpPr>
          <p:nvPr/>
        </p:nvCxnSpPr>
        <p:spPr>
          <a:xfrm rot="-5400000">
            <a:off x="5931375" y="1826725"/>
            <a:ext cx="479700" cy="600"/>
          </a:xfrm>
          <a:prstGeom prst="curvedConnector3">
            <a:avLst>
              <a:gd name="adj1" fmla="val 50013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4" name="Google Shape;154;p21"/>
          <p:cNvCxnSpPr>
            <a:stCxn id="141" idx="0"/>
            <a:endCxn id="140" idx="1"/>
          </p:cNvCxnSpPr>
          <p:nvPr/>
        </p:nvCxnSpPr>
        <p:spPr>
          <a:xfrm rot="-5400000">
            <a:off x="7162687" y="1594450"/>
            <a:ext cx="432300" cy="410700"/>
          </a:xfrm>
          <a:prstGeom prst="curved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5" name="Google Shape;155;p21"/>
          <p:cNvSpPr txBox="1"/>
          <p:nvPr/>
        </p:nvSpPr>
        <p:spPr>
          <a:xfrm>
            <a:off x="7732200" y="1947025"/>
            <a:ext cx="1100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sz="800"/>
              <a:t>IBM Tape array</a:t>
            </a:r>
            <a:endParaRPr sz="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464</Words>
  <Application>Microsoft Macintosh PowerPoint</Application>
  <PresentationFormat>On-screen Show (16:9)</PresentationFormat>
  <Paragraphs>49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Simple Light</vt:lpstr>
      <vt:lpstr>UIO - site report</vt:lpstr>
      <vt:lpstr>Compute</vt:lpstr>
      <vt:lpstr>Typical data throughput</vt:lpstr>
      <vt:lpstr>Fill status</vt:lpstr>
      <vt:lpstr>Running jobs per partition (queue)</vt:lpstr>
      <vt:lpstr>arc.conf for scratch</vt:lpstr>
      <vt:lpstr>Disk </vt:lpstr>
      <vt:lpstr>Disk - Future plans</vt:lpstr>
      <vt:lpstr>Tape</vt:lpstr>
      <vt:lpstr>Tape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UIO - site report</dc:title>
  <cp:lastModifiedBy>Maiken Pedersen</cp:lastModifiedBy>
  <cp:revision>1</cp:revision>
  <dcterms:modified xsi:type="dcterms:W3CDTF">2021-05-03T12:13:15Z</dcterms:modified>
</cp:coreProperties>
</file>