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86" r:id="rId3"/>
  </p:sldMasterIdLst>
  <p:notesMasterIdLst>
    <p:notesMasterId r:id="rId16"/>
  </p:notesMasterIdLst>
  <p:sldIdLst>
    <p:sldId id="299" r:id="rId4"/>
    <p:sldId id="305" r:id="rId5"/>
    <p:sldId id="306" r:id="rId6"/>
    <p:sldId id="294" r:id="rId7"/>
    <p:sldId id="300" r:id="rId8"/>
    <p:sldId id="304" r:id="rId9"/>
    <p:sldId id="302" r:id="rId10"/>
    <p:sldId id="303" r:id="rId11"/>
    <p:sldId id="295" r:id="rId12"/>
    <p:sldId id="297" r:id="rId13"/>
    <p:sldId id="298" r:id="rId14"/>
    <p:sldId id="301" r:id="rId15"/>
  </p:sldIdLst>
  <p:sldSz cx="9144000" cy="5143500" type="screen16x9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568"/>
    <a:srgbClr val="ABCB2A"/>
    <a:srgbClr val="0D0F11"/>
    <a:srgbClr val="E0E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4693" autoAdjust="0"/>
  </p:normalViewPr>
  <p:slideViewPr>
    <p:cSldViewPr snapToGrid="0" snapToObjects="1">
      <p:cViewPr>
        <p:scale>
          <a:sx n="95" d="100"/>
          <a:sy n="95" d="100"/>
        </p:scale>
        <p:origin x="-438" y="-7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128B-5ABE-4427-8335-0C139C403A8E}" type="datetimeFigureOut">
              <a:rPr lang="da-DK" smtClean="0"/>
              <a:t>13-05-2019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B71D2-87BA-4C6A-81FD-EF794411AD7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17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126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6951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11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02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330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03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639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0751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03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71D2-87BA-4C6A-81FD-EF794411AD7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908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3106878"/>
            <a:ext cx="5051464" cy="134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anchor="b"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00338"/>
            <a:ext cx="7086600" cy="1528762"/>
          </a:xfrm>
        </p:spPr>
        <p:txBody>
          <a:bodyPr/>
          <a:lstStyle>
            <a:lvl1pPr marL="360000" indent="-360000" algn="l">
              <a:buClr>
                <a:srgbClr val="646568"/>
              </a:buClr>
              <a:buFont typeface="Lucida Grande"/>
              <a:buChar char="&gt;"/>
              <a:defRPr>
                <a:solidFill>
                  <a:srgbClr val="64656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subtitle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16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99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8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39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39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3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3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3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defRPr>
                <a:solidFill>
                  <a:srgbClr val="646568"/>
                </a:solidFill>
              </a:defRPr>
            </a:lvl1pPr>
            <a:lvl2pPr>
              <a:defRPr>
                <a:solidFill>
                  <a:srgbClr val="646568"/>
                </a:solidFill>
              </a:defRPr>
            </a:lvl2pPr>
            <a:lvl3pPr>
              <a:defRPr>
                <a:solidFill>
                  <a:srgbClr val="646568"/>
                </a:solidFill>
              </a:defRPr>
            </a:lvl3pPr>
            <a:lvl4pPr>
              <a:defRPr>
                <a:solidFill>
                  <a:srgbClr val="646568"/>
                </a:solidFill>
              </a:defRPr>
            </a:lvl4pPr>
            <a:lvl5pPr>
              <a:defRPr>
                <a:solidFill>
                  <a:srgbClr val="646568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127142"/>
            <a:ext cx="8229600" cy="55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29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8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27142"/>
            <a:ext cx="8229600" cy="559136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66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" r="55278"/>
          <a:stretch/>
        </p:blipFill>
        <p:spPr>
          <a:xfrm>
            <a:off x="4728842" y="3077881"/>
            <a:ext cx="4415158" cy="13178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27142"/>
            <a:ext cx="8229600" cy="559136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6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78892"/>
          <a:stretch/>
        </p:blipFill>
        <p:spPr>
          <a:xfrm>
            <a:off x="0" y="3570941"/>
            <a:ext cx="3745190" cy="23683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7142"/>
            <a:ext cx="8229600" cy="559136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4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42978"/>
          <a:stretch/>
        </p:blipFill>
        <p:spPr>
          <a:xfrm>
            <a:off x="4842218" y="1779660"/>
            <a:ext cx="4301782" cy="1007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360000" indent="-360000">
              <a:buFont typeface="Lucida Grande"/>
              <a:buChar char="&gt;"/>
              <a:defRPr sz="1400">
                <a:solidFill>
                  <a:srgbClr val="6465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783179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24714"/>
          <a:stretch/>
        </p:blipFill>
        <p:spPr>
          <a:xfrm>
            <a:off x="4917889" y="3545680"/>
            <a:ext cx="4226111" cy="749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4774"/>
            <a:ext cx="4038600" cy="2545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4774"/>
            <a:ext cx="4038600" cy="2545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27142"/>
            <a:ext cx="8229600" cy="559136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16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3167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2990"/>
            <a:ext cx="4040188" cy="31033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3167"/>
            <a:ext cx="4041775" cy="47982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2990"/>
            <a:ext cx="4041775" cy="31033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27142"/>
            <a:ext cx="8229600" cy="559136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10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42"/>
            <a:ext cx="8229600" cy="559136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055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9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815975"/>
            <a:ext cx="9144000" cy="3996000"/>
          </a:xfrm>
          <a:blipFill rotWithShape="1"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Picture</a:t>
            </a:r>
          </a:p>
          <a:p>
            <a:r>
              <a:rPr lang="en-US" dirty="0" smtClean="0"/>
              <a:t>3500x1530px</a:t>
            </a:r>
          </a:p>
          <a:p>
            <a:r>
              <a:rPr lang="en-US" dirty="0" smtClean="0"/>
              <a:t>25,4x11,1cm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75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3077883"/>
            <a:ext cx="5048142" cy="1347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26844"/>
            <a:ext cx="3008313" cy="871538"/>
          </a:xfrm>
        </p:spPr>
        <p:txBody>
          <a:bodyPr anchor="b"/>
          <a:lstStyle>
            <a:lvl1pPr marL="0" indent="0" algn="l">
              <a:buFontTx/>
              <a:buNone/>
              <a:defRPr sz="1400" b="1">
                <a:solidFill>
                  <a:srgbClr val="646568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23114"/>
            <a:ext cx="5111750" cy="35715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98382"/>
            <a:ext cx="3008313" cy="26962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127142"/>
            <a:ext cx="8229600" cy="55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24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36159"/>
          <a:stretch/>
        </p:blipFill>
        <p:spPr>
          <a:xfrm>
            <a:off x="5560359" y="3213100"/>
            <a:ext cx="3583641" cy="74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689" y="1374773"/>
            <a:ext cx="1408112" cy="1024253"/>
          </a:xfrm>
        </p:spPr>
        <p:txBody>
          <a:bodyPr anchor="b">
            <a:normAutofit/>
          </a:bodyPr>
          <a:lstStyle>
            <a:lvl1pPr marL="0" indent="0" algn="l">
              <a:buFontTx/>
              <a:buNone/>
              <a:defRPr sz="1400" b="1">
                <a:solidFill>
                  <a:srgbClr val="646568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4774"/>
            <a:ext cx="5486400" cy="30861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8689" y="2399026"/>
            <a:ext cx="1408112" cy="10466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127142"/>
            <a:ext cx="8229600" cy="55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41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1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9594"/>
            <a:ext cx="2057400" cy="3575019"/>
          </a:xfrm>
        </p:spPr>
        <p:txBody>
          <a:bodyPr vert="eaVert" anchor="b"/>
          <a:lstStyle>
            <a:lvl1pPr marL="360000" indent="-360000">
              <a:buFont typeface="Lucida Grande"/>
              <a:buChar char="&gt;"/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9594"/>
            <a:ext cx="6019800" cy="3575019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57779"/>
          <a:stretch/>
        </p:blipFill>
        <p:spPr>
          <a:xfrm>
            <a:off x="7366000" y="134039"/>
            <a:ext cx="1778000" cy="56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64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Autofit/>
          </a:bodyPr>
          <a:lstStyle>
            <a:lvl1pPr algn="l">
              <a:defRPr sz="3600" b="1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67544" y="1437625"/>
            <a:ext cx="4038600" cy="2754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437625"/>
            <a:ext cx="4038600" cy="2754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1" y="4767263"/>
            <a:ext cx="1090613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23-05-2012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2411413" y="4739879"/>
            <a:ext cx="352901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0666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ptswirl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702" y="0"/>
            <a:ext cx="9118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93000"/>
            <a:ext cx="7772400" cy="113157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6891-BEC2-4682-A5D6-766127148036}" type="datetimeFigureOut">
              <a:rPr lang="en-US">
                <a:solidFill>
                  <a:srgbClr val="D6ECFF"/>
                </a:solidFill>
              </a:rPr>
              <a:pPr>
                <a:defRPr/>
              </a:pPr>
              <a:t>5/13/2019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DD99E-3BCB-495F-AD66-0F4524134EA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11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481251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6370-0F95-4994-A847-5301F7BCF64C}" type="datetimeFigureOut">
              <a:rPr lang="en-US">
                <a:solidFill>
                  <a:srgbClr val="D6ECFF"/>
                </a:solidFill>
              </a:rPr>
              <a:pPr>
                <a:defRPr/>
              </a:pPr>
              <a:t>5/13/2019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812510"/>
            <a:ext cx="5562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4812510"/>
            <a:ext cx="4572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8BED0-6725-46CD-8B04-6750ECDCBCD6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29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33BE6-92A7-4651-8464-61D1719941D6}" type="datetimeFigureOut">
              <a:rPr lang="en-US">
                <a:solidFill>
                  <a:srgbClr val="D6ECFF"/>
                </a:solidFill>
              </a:rPr>
              <a:pPr>
                <a:defRPr/>
              </a:pPr>
              <a:t>5/13/2019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212C3-E3CA-41C5-A598-F8767F58FDE6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7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1019755"/>
            <a:ext cx="8229600" cy="55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5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uterome0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1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3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90"/>
            <a:ext cx="9144000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443" y="162043"/>
            <a:ext cx="1308100" cy="495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19755"/>
            <a:ext cx="8229600" cy="559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1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815638"/>
            <a:ext cx="9144000" cy="0"/>
          </a:xfrm>
          <a:prstGeom prst="line">
            <a:avLst/>
          </a:prstGeom>
          <a:ln w="6350" cmpd="sng">
            <a:solidFill>
              <a:srgbClr val="6465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4822826"/>
            <a:ext cx="9144000" cy="320674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6000"/>
            <a:ext cx="8229600" cy="55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3115"/>
            <a:ext cx="8229600" cy="3571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04252" y="4822826"/>
            <a:ext cx="356195" cy="320674"/>
          </a:xfrm>
          <a:prstGeom prst="rect">
            <a:avLst/>
          </a:prstGeom>
        </p:spPr>
        <p:txBody>
          <a:bodyPr lIns="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noProof="0" smtClean="0"/>
              <a:t>S</a:t>
            </a:r>
            <a:endParaRPr lang="en-GB" b="1" noProof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7193358" y="4822826"/>
            <a:ext cx="1179117" cy="32067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6CCE793-FAE5-4341-BBB8-7D21CBB9B2CB}" type="datetime3">
              <a:rPr lang="en-GB" b="0" noProof="0" smtClean="0"/>
              <a:t>13 May, 2019</a:t>
            </a:fld>
            <a:endParaRPr lang="en-GB" b="0" noProof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8442325" y="4956175"/>
            <a:ext cx="0" cy="81757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8574102" y="4822826"/>
            <a:ext cx="356195" cy="320674"/>
          </a:xfrm>
          <a:prstGeom prst="rect">
            <a:avLst/>
          </a:prstGeom>
        </p:spPr>
        <p:txBody>
          <a:bodyPr lIns="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00D4D2-310E-E040-9A4D-01712E7A9DC2}" type="slidenum">
              <a:rPr lang="en-GB" b="1" noProof="0" smtClean="0"/>
              <a:t>‹#›</a:t>
            </a:fld>
            <a:endParaRPr lang="en-GB" b="1" noProof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4" y="4956175"/>
            <a:ext cx="1823452" cy="508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4788691"/>
            <a:ext cx="9144000" cy="32673"/>
          </a:xfrm>
          <a:prstGeom prst="rect">
            <a:avLst/>
          </a:prstGeom>
          <a:solidFill>
            <a:srgbClr val="E0E1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231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81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60" r:id="rId22"/>
    <p:sldLayoutId id="2147483661" r:id="rId23"/>
    <p:sldLayoutId id="2147483662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  <p:sldLayoutId id="2147483683" r:id="rId34"/>
  </p:sldLayoutIdLst>
  <p:timing>
    <p:tnLst>
      <p:par>
        <p:cTn id="1" dur="indefinite" restart="never" nodeType="tmRoot"/>
      </p:par>
    </p:tnLst>
  </p:timing>
  <p:txStyles>
    <p:titleStyle>
      <a:lvl1pPr marL="360000" indent="-360000" algn="l" defTabSz="457200" rtl="0" eaLnBrk="1" latinLnBrk="0" hangingPunct="1">
        <a:spcBef>
          <a:spcPct val="0"/>
        </a:spcBef>
        <a:buClr>
          <a:srgbClr val="ABCB2A"/>
        </a:buClr>
        <a:buSzPct val="100000"/>
        <a:buFont typeface="Lucida Grande"/>
        <a:buChar char="&gt;"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ct val="20000"/>
        </a:spcBef>
        <a:buFont typeface="Lucida Grande"/>
        <a:buChar char="&gt;"/>
        <a:defRPr sz="1400" kern="1200">
          <a:solidFill>
            <a:srgbClr val="646568"/>
          </a:solidFill>
          <a:latin typeface="+mn-lt"/>
          <a:ea typeface="+mn-ea"/>
          <a:cs typeface="+mn-cs"/>
        </a:defRPr>
      </a:lvl1pPr>
      <a:lvl2pPr marL="540000" indent="-180000" algn="l" defTabSz="457200" rtl="0" eaLnBrk="1" latinLnBrk="0" hangingPunct="1">
        <a:spcBef>
          <a:spcPts val="0"/>
        </a:spcBef>
        <a:buFont typeface="Arial"/>
        <a:buChar char="–"/>
        <a:defRPr sz="1400" kern="1200">
          <a:solidFill>
            <a:srgbClr val="646568"/>
          </a:solidFill>
          <a:latin typeface="+mn-lt"/>
          <a:ea typeface="+mn-ea"/>
          <a:cs typeface="+mn-cs"/>
        </a:defRPr>
      </a:lvl2pPr>
      <a:lvl3pPr marL="720000" indent="-1800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646568"/>
          </a:solidFill>
          <a:latin typeface="+mn-lt"/>
          <a:ea typeface="+mn-ea"/>
          <a:cs typeface="+mn-cs"/>
        </a:defRPr>
      </a:lvl3pPr>
      <a:lvl4pPr marL="900000" indent="-1800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46568"/>
          </a:solidFill>
          <a:latin typeface="+mn-lt"/>
          <a:ea typeface="+mn-ea"/>
          <a:cs typeface="+mn-cs"/>
        </a:defRPr>
      </a:lvl4pPr>
      <a:lvl5pPr marL="1080000" indent="-1800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6465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swirls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702" y="0"/>
            <a:ext cx="9118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07206"/>
            <a:ext cx="7772400" cy="6858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338263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4812510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Myriad Pro"/>
                <a:cs typeface="+mn-cs"/>
              </a:defRPr>
            </a:lvl1pPr>
          </a:lstStyle>
          <a:p>
            <a:pPr>
              <a:defRPr/>
            </a:pPr>
            <a:fld id="{CF11EC9C-929C-4032-B0D9-CA19C63B5257}" type="datetimeFigureOut">
              <a:rPr lang="en-US">
                <a:solidFill>
                  <a:srgbClr val="D6ECFF"/>
                </a:solidFill>
                <a:ea typeface="ＭＳ Ｐゴシック" charset="0"/>
              </a:rPr>
              <a:pPr>
                <a:defRPr/>
              </a:pPr>
              <a:t>5/13/2019</a:t>
            </a:fld>
            <a:endParaRPr lang="en-US" dirty="0">
              <a:solidFill>
                <a:srgbClr val="D6ECFF"/>
              </a:solidFill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812510"/>
            <a:ext cx="5562600" cy="273844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dirty="0">
                <a:solidFill>
                  <a:schemeClr val="tx2"/>
                </a:solidFill>
                <a:latin typeface="Myriad Pro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ea typeface="ＭＳ Ｐゴシック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4812510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Myriad Pro"/>
                <a:cs typeface="+mn-cs"/>
              </a:defRPr>
            </a:lvl1pPr>
          </a:lstStyle>
          <a:p>
            <a:pPr>
              <a:defRPr/>
            </a:pPr>
            <a:fld id="{B81F0ABA-0E80-48AE-AB3E-05F5DF9EFEFC}" type="slidenum">
              <a:rPr lang="en-US">
                <a:solidFill>
                  <a:srgbClr val="D6EC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solidFill>
                <a:srgbClr val="D6EC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8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Myriad Pro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9pPr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rgbClr val="61B6FF"/>
        </a:buClr>
        <a:buSzPct val="95000"/>
        <a:buFont typeface="Arial" charset="0"/>
        <a:buChar char="•"/>
        <a:defRPr sz="30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rgbClr val="61B6FF"/>
        </a:buClr>
        <a:buSzPct val="90000"/>
        <a:buFont typeface="Arial" charset="0"/>
        <a:buChar char="•"/>
        <a:defRPr sz="26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61B6FF"/>
        </a:buClr>
        <a:buFont typeface="Arial" charset="0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61B6FF"/>
        </a:buClr>
        <a:buFont typeface="Arial" charset="0"/>
        <a:buChar char="•"/>
        <a:defRPr sz="22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61B6FF"/>
        </a:buClr>
        <a:buFont typeface="Arial" charset="0"/>
        <a:buChar char="•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swirls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702" y="0"/>
            <a:ext cx="9118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07206"/>
            <a:ext cx="7772400" cy="6858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338263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4812510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Myriad Pro"/>
                <a:cs typeface="+mn-cs"/>
              </a:defRPr>
            </a:lvl1pPr>
          </a:lstStyle>
          <a:p>
            <a:pPr>
              <a:defRPr/>
            </a:pPr>
            <a:fld id="{CF11EC9C-929C-4032-B0D9-CA19C63B5257}" type="datetimeFigureOut">
              <a:rPr lang="en-US">
                <a:solidFill>
                  <a:srgbClr val="D6ECFF"/>
                </a:solidFill>
                <a:ea typeface="ＭＳ Ｐゴシック" charset="0"/>
              </a:rPr>
              <a:pPr>
                <a:defRPr/>
              </a:pPr>
              <a:t>5/13/2019</a:t>
            </a:fld>
            <a:endParaRPr lang="en-US" dirty="0">
              <a:solidFill>
                <a:srgbClr val="D6ECFF"/>
              </a:solidFill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812510"/>
            <a:ext cx="5562600" cy="273844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dirty="0">
                <a:solidFill>
                  <a:schemeClr val="tx2"/>
                </a:solidFill>
                <a:latin typeface="Myriad Pro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ea typeface="ＭＳ Ｐゴシック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4812510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Myriad Pro"/>
                <a:cs typeface="+mn-cs"/>
              </a:defRPr>
            </a:lvl1pPr>
          </a:lstStyle>
          <a:p>
            <a:pPr>
              <a:defRPr/>
            </a:pPr>
            <a:fld id="{B81F0ABA-0E80-48AE-AB3E-05F5DF9EFEFC}" type="slidenum">
              <a:rPr lang="en-US">
                <a:solidFill>
                  <a:srgbClr val="D6EC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solidFill>
                <a:srgbClr val="D6EC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68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Myriad Pro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Myriad Pro"/>
        </a:defRPr>
      </a:lvl9pPr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rgbClr val="61B6FF"/>
        </a:buClr>
        <a:buSzPct val="95000"/>
        <a:buFont typeface="Arial" charset="0"/>
        <a:buChar char="•"/>
        <a:defRPr sz="30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rgbClr val="61B6FF"/>
        </a:buClr>
        <a:buSzPct val="90000"/>
        <a:buFont typeface="Arial" charset="0"/>
        <a:buChar char="•"/>
        <a:defRPr sz="26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61B6FF"/>
        </a:buClr>
        <a:buFont typeface="Arial" charset="0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61B6FF"/>
        </a:buClr>
        <a:buFont typeface="Arial" charset="0"/>
        <a:buChar char="•"/>
        <a:defRPr sz="22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61B6FF"/>
        </a:buClr>
        <a:buFont typeface="Arial" charset="0"/>
        <a:buChar char="•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25853"/>
          <a:stretch/>
        </p:blipFill>
        <p:spPr>
          <a:xfrm>
            <a:off x="0" y="832625"/>
            <a:ext cx="9144000" cy="39963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00918" y="1213435"/>
            <a:ext cx="7772400" cy="1102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The Danish ambitions towards future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Research </a:t>
            </a:r>
            <a:r>
              <a:rPr lang="en-US" sz="2700" dirty="0"/>
              <a:t>Infrastructure Collaboration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63246" y="2425274"/>
            <a:ext cx="3932754" cy="23177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da-DK" sz="1900" b="1" dirty="0" smtClean="0">
                <a:solidFill>
                  <a:schemeClr val="bg1"/>
                </a:solidFill>
              </a:rPr>
              <a:t>John Renner Hansen, </a:t>
            </a:r>
            <a:br>
              <a:rPr lang="da-DK" sz="1900" b="1" dirty="0" smtClean="0">
                <a:solidFill>
                  <a:schemeClr val="bg1"/>
                </a:solidFill>
              </a:rPr>
            </a:br>
            <a:r>
              <a:rPr lang="da-DK" sz="1900" b="1" dirty="0" err="1" smtClean="0">
                <a:solidFill>
                  <a:schemeClr val="bg1"/>
                </a:solidFill>
              </a:rPr>
              <a:t>Chairman</a:t>
            </a:r>
            <a:r>
              <a:rPr lang="da-DK" sz="1900" b="1" dirty="0" smtClean="0">
                <a:solidFill>
                  <a:schemeClr val="bg1"/>
                </a:solidFill>
              </a:rPr>
              <a:t> of </a:t>
            </a:r>
            <a:r>
              <a:rPr lang="da-DK" sz="1900" b="1" dirty="0" err="1" smtClean="0">
                <a:solidFill>
                  <a:schemeClr val="bg1"/>
                </a:solidFill>
              </a:rPr>
              <a:t>DeiC</a:t>
            </a:r>
            <a:r>
              <a:rPr lang="da-DK" sz="1900" b="1" dirty="0" smtClean="0">
                <a:solidFill>
                  <a:schemeClr val="bg1"/>
                </a:solidFill>
              </a:rPr>
              <a:t> Board</a:t>
            </a:r>
          </a:p>
          <a:p>
            <a:pPr marL="0" indent="0" algn="ctr">
              <a:buNone/>
            </a:pPr>
            <a:endParaRPr lang="da-DK" sz="1900" b="1" dirty="0" smtClean="0">
              <a:solidFill>
                <a:schemeClr val="bg1"/>
              </a:solidFill>
            </a:endParaRPr>
          </a:p>
          <a:p>
            <a:pPr algn="ctr"/>
            <a:endParaRPr lang="da-DK" sz="1900" b="1" dirty="0">
              <a:solidFill>
                <a:schemeClr val="bg1"/>
              </a:solidFill>
            </a:endParaRPr>
          </a:p>
          <a:p>
            <a:pPr algn="ctr"/>
            <a:endParaRPr lang="da-DK" sz="1900" b="1" dirty="0" smtClean="0">
              <a:solidFill>
                <a:schemeClr val="bg1"/>
              </a:solidFill>
            </a:endParaRPr>
          </a:p>
          <a:p>
            <a:pPr algn="ctr"/>
            <a:endParaRPr lang="da-DK" sz="1900" b="1" dirty="0">
              <a:solidFill>
                <a:schemeClr val="bg1"/>
              </a:solidFill>
            </a:endParaRPr>
          </a:p>
          <a:p>
            <a:pPr algn="ctr"/>
            <a:endParaRPr lang="da-DK" sz="19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a-DK" sz="1900" b="1" dirty="0" err="1" smtClean="0">
                <a:solidFill>
                  <a:schemeClr val="bg1"/>
                </a:solidFill>
              </a:rPr>
              <a:t>NeiC</a:t>
            </a:r>
            <a:r>
              <a:rPr lang="da-DK" sz="1900" b="1" dirty="0" smtClean="0">
                <a:solidFill>
                  <a:schemeClr val="bg1"/>
                </a:solidFill>
              </a:rPr>
              <a:t> Conference 2019 - 14. May 2019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Denmark national member of </a:t>
            </a:r>
            <a:r>
              <a:rPr lang="en-US" sz="2000" dirty="0" err="1" smtClean="0"/>
              <a:t>EuroHPC</a:t>
            </a:r>
            <a:r>
              <a:rPr lang="en-US" sz="2000" dirty="0" smtClean="0"/>
              <a:t> Joint Undertaking</a:t>
            </a:r>
            <a:br>
              <a:rPr lang="en-US" sz="2000" dirty="0" smtClean="0"/>
            </a:br>
            <a:r>
              <a:rPr lang="en-US" sz="2000" dirty="0" smtClean="0"/>
              <a:t>Denmark participates in the CSC lead EU application for hosting a pre-</a:t>
            </a:r>
            <a:r>
              <a:rPr lang="en-US" sz="2000" dirty="0" err="1" smtClean="0"/>
              <a:t>exascale</a:t>
            </a:r>
            <a:r>
              <a:rPr lang="en-US" sz="2000" dirty="0" smtClean="0"/>
              <a:t> computer ”LUMI”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Continued membership of PRACE in 2020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Working group to specify needs and requirements for 3-4 national computers to be established in the coming years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Including support and competence building 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Future HPC landscape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Supporting FAIR and open data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Participating in EOSC  </a:t>
            </a:r>
            <a:r>
              <a:rPr lang="en-US" sz="2000" smtClean="0"/>
              <a:t>and EOSC Nordic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Initiatives to involve the universities even more – Roadshow to engage the researchers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Working group to specify needs and requirements for national storage initiatives and supporting data management systems and activities 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Future storage and data management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42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78" y="2074127"/>
            <a:ext cx="3952800" cy="26352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23115"/>
            <a:ext cx="7809571" cy="3571508"/>
          </a:xfrm>
        </p:spPr>
        <p:txBody>
          <a:bodyPr>
            <a:normAutofit/>
          </a:bodyPr>
          <a:lstStyle/>
          <a:p>
            <a:r>
              <a:rPr lang="da-DK" sz="2000" dirty="0" smtClean="0"/>
              <a:t>A </a:t>
            </a:r>
            <a:r>
              <a:rPr lang="en-US" sz="2000" dirty="0" smtClean="0"/>
              <a:t>strong national representation in important international digital research infrastructures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Ensuring knowledge transfer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And the best possibilities for the Danish researchers</a:t>
            </a:r>
          </a:p>
          <a:p>
            <a:pPr marL="0" indent="0">
              <a:buNone/>
            </a:pPr>
            <a:endParaRPr lang="da-DK" sz="2000" dirty="0" smtClean="0"/>
          </a:p>
          <a:p>
            <a:r>
              <a:rPr lang="en-US" sz="2000" dirty="0" smtClean="0">
                <a:solidFill>
                  <a:schemeClr val="accent3"/>
                </a:solidFill>
              </a:rPr>
              <a:t>We look forward to continue the </a:t>
            </a:r>
            <a:br>
              <a:rPr lang="en-US" sz="2000" dirty="0" smtClean="0">
                <a:solidFill>
                  <a:schemeClr val="accent3"/>
                </a:solidFill>
              </a:rPr>
            </a:br>
            <a:r>
              <a:rPr lang="en-US" sz="2000" dirty="0" smtClean="0">
                <a:solidFill>
                  <a:schemeClr val="accent3"/>
                </a:solidFill>
              </a:rPr>
              <a:t>collaboration with our Nordic and </a:t>
            </a:r>
            <a:br>
              <a:rPr lang="en-US" sz="2000" dirty="0" smtClean="0">
                <a:solidFill>
                  <a:schemeClr val="accent3"/>
                </a:solidFill>
              </a:rPr>
            </a:br>
            <a:r>
              <a:rPr lang="en-US" sz="2000" dirty="0" smtClean="0">
                <a:solidFill>
                  <a:schemeClr val="accent3"/>
                </a:solidFill>
              </a:rPr>
              <a:t>international partners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International </a:t>
            </a:r>
            <a:r>
              <a:rPr lang="da-DK" sz="3200" dirty="0" err="1" smtClean="0"/>
              <a:t>collaboration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3351"/>
          <a:stretch/>
        </p:blipFill>
        <p:spPr>
          <a:xfrm>
            <a:off x="6307414" y="134299"/>
            <a:ext cx="2836586" cy="5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4" descr="8 HLEG S|B pp 1-40_15.9.10_Page_01_Image_0001.jpg"/>
          <p:cNvPicPr>
            <a:picLocks noChangeAspect="1"/>
          </p:cNvPicPr>
          <p:nvPr/>
        </p:nvPicPr>
        <p:blipFill>
          <a:blip r:embed="rId3"/>
          <a:srcRect t="12144" b="26491"/>
          <a:stretch>
            <a:fillRect/>
          </a:stretch>
        </p:blipFill>
        <p:spPr bwMode="auto">
          <a:xfrm>
            <a:off x="0" y="273848"/>
            <a:ext cx="9144000" cy="420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980" y="1239949"/>
            <a:ext cx="7772400" cy="205184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Riding the wave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How Europe can gain from the rising tide of scientific data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a vision for 2030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763674" y="4481517"/>
            <a:ext cx="7772400" cy="7667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400" dirty="0" smtClean="0"/>
              <a:t>Final Report of the High Level Expert </a:t>
            </a:r>
          </a:p>
          <a:p>
            <a:pPr>
              <a:spcBef>
                <a:spcPct val="0"/>
              </a:spcBef>
            </a:pPr>
            <a:r>
              <a:rPr lang="en-US" sz="1400" dirty="0" smtClean="0"/>
              <a:t>Group on Scientific Data to be launched 6 Oct 2010</a:t>
            </a:r>
          </a:p>
          <a:p>
            <a:pPr algn="r">
              <a:spcBef>
                <a:spcPct val="0"/>
              </a:spcBef>
            </a:pPr>
            <a:r>
              <a:rPr lang="en-US" sz="1400" i="1" dirty="0" smtClean="0"/>
              <a:t>John Wood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160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Vision 2030                                  </a:t>
            </a:r>
            <a:r>
              <a:rPr lang="en-US" sz="3200" dirty="0" smtClean="0">
                <a:solidFill>
                  <a:schemeClr val="tx2">
                    <a:satMod val="200000"/>
                  </a:schemeClr>
                </a:solidFill>
              </a:rPr>
              <a:t>high-level experts group on Scientific Data</a:t>
            </a:r>
            <a:endParaRPr lang="en-US" sz="320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6514" y="1678781"/>
            <a:ext cx="5332412" cy="263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09563" indent="-309563" algn="just" fontAlgn="base">
              <a:lnSpc>
                <a:spcPct val="90000"/>
              </a:lnSpc>
              <a:spcBef>
                <a:spcPts val="175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None/>
              <a:tabLst>
                <a:tab pos="309563" algn="l"/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991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  <a:tab pos="9409113" algn="l"/>
                <a:tab pos="9858375" algn="l"/>
                <a:tab pos="10307638" algn="l"/>
                <a:tab pos="10756900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sz="2000">
                <a:solidFill>
                  <a:prstClr val="white"/>
                </a:solidFill>
                <a:latin typeface="Myriad Pro"/>
                <a:ea typeface="ＭＳ Ｐゴシック" charset="0"/>
                <a:cs typeface="Arial" charset="0"/>
              </a:rPr>
              <a:t>	“Our vision is a scientific e-Infrastructure that supports seamless access, use, re-use and trust of data. In a sense, the physical and technical infrastructure becomes invisible and the data themselves become the infrastructure – a valuable asset, on which science, technology, the economy and society can advance.”</a:t>
            </a:r>
          </a:p>
          <a:p>
            <a:pPr lvl="1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None/>
              <a:tabLst>
                <a:tab pos="309563" algn="l"/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991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  <a:tab pos="9409113" algn="l"/>
                <a:tab pos="9858375" algn="l"/>
                <a:tab pos="10307638" algn="l"/>
                <a:tab pos="10756900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sz="2000">
                <a:solidFill>
                  <a:prstClr val="white"/>
                </a:solidFill>
                <a:latin typeface="Myriad Pro"/>
                <a:ea typeface="ＭＳ Ｐゴシック" charset="0"/>
                <a:cs typeface="Arial" charset="0"/>
              </a:rPr>
              <a:t>	</a:t>
            </a:r>
          </a:p>
          <a:p>
            <a:pPr lvl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None/>
              <a:tabLst>
                <a:tab pos="309563" algn="l"/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991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  <a:tab pos="9409113" algn="l"/>
                <a:tab pos="9858375" algn="l"/>
                <a:tab pos="10307638" algn="l"/>
                <a:tab pos="10756900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sz="1600" i="1">
                <a:solidFill>
                  <a:prstClr val="white"/>
                </a:solidFill>
                <a:latin typeface="Myriad Pro"/>
                <a:ea typeface="ＭＳ Ｐゴシック" charset="0"/>
                <a:cs typeface="Arial" charset="0"/>
              </a:rPr>
              <a:t>High-Level Group on Scientific Data</a:t>
            </a:r>
            <a:endParaRPr lang="en-US" sz="1000" i="1">
              <a:solidFill>
                <a:prstClr val="white"/>
              </a:solidFill>
              <a:latin typeface="Myriad Pro"/>
              <a:ea typeface="ＭＳ Ｐゴシック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None/>
              <a:tabLst>
                <a:tab pos="309563" algn="l"/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991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  <a:tab pos="9409113" algn="l"/>
                <a:tab pos="9858375" algn="l"/>
                <a:tab pos="10307638" algn="l"/>
                <a:tab pos="10756900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US" sz="1400" i="1">
                <a:solidFill>
                  <a:prstClr val="white"/>
                </a:solidFill>
                <a:latin typeface="Myriad Pro"/>
                <a:ea typeface="ＭＳ Ｐゴシック" charset="0"/>
                <a:cs typeface="Arial" charset="0"/>
              </a:rPr>
              <a:t>“Riding the Wave: how Europe can gain from the raising tide of scientific data”</a:t>
            </a:r>
            <a:endParaRPr lang="en-GB" sz="2000" i="1">
              <a:solidFill>
                <a:prstClr val="white"/>
              </a:solidFill>
              <a:latin typeface="Myriad Pro"/>
              <a:ea typeface="ＭＳ Ｐゴシック" charset="0"/>
              <a:cs typeface="Arial" charset="0"/>
            </a:endParaRPr>
          </a:p>
          <a:p>
            <a:pPr marL="309563" indent="-309563" fontAlgn="base">
              <a:lnSpc>
                <a:spcPct val="90000"/>
              </a:lnSpc>
              <a:spcBef>
                <a:spcPts val="175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None/>
              <a:tabLst>
                <a:tab pos="309563" algn="l"/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991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  <a:tab pos="9409113" algn="l"/>
                <a:tab pos="9858375" algn="l"/>
                <a:tab pos="10307638" algn="l"/>
                <a:tab pos="10756900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endParaRPr lang="en-GB" sz="2800">
              <a:solidFill>
                <a:prstClr val="white"/>
              </a:solidFill>
              <a:latin typeface="Myriad Pro"/>
              <a:ea typeface="ＭＳ Ｐゴシック" charset="0"/>
              <a:cs typeface="Arial" charset="0"/>
            </a:endParaRPr>
          </a:p>
          <a:p>
            <a:pPr marL="309563" indent="-309563" fontAlgn="base">
              <a:lnSpc>
                <a:spcPct val="90000"/>
              </a:lnSpc>
              <a:spcBef>
                <a:spcPts val="175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None/>
              <a:tabLst>
                <a:tab pos="309563" algn="l"/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991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  <a:tab pos="9409113" algn="l"/>
                <a:tab pos="9858375" algn="l"/>
                <a:tab pos="10307638" algn="l"/>
                <a:tab pos="10756900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en-GB" sz="2000">
                <a:solidFill>
                  <a:prstClr val="white"/>
                </a:solidFill>
                <a:latin typeface="Myriad Pro"/>
                <a:ea typeface="ＭＳ Ｐゴシック" charset="0"/>
                <a:cs typeface="Arial" charset="0"/>
              </a:rPr>
              <a:t>	</a:t>
            </a:r>
          </a:p>
        </p:txBody>
      </p:sp>
      <p:pic>
        <p:nvPicPr>
          <p:cNvPr id="25603" name="Picture Placeholder 4" descr="Senario images_dataset.jpg"/>
          <p:cNvPicPr>
            <a:picLocks noChangeAspect="1"/>
          </p:cNvPicPr>
          <p:nvPr/>
        </p:nvPicPr>
        <p:blipFill>
          <a:blip r:embed="rId3"/>
          <a:srcRect l="-1544" r="-1544"/>
          <a:stretch>
            <a:fillRect/>
          </a:stretch>
        </p:blipFill>
        <p:spPr bwMode="auto">
          <a:xfrm>
            <a:off x="5311777" y="1839517"/>
            <a:ext cx="3832225" cy="196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09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32" y="1278673"/>
            <a:ext cx="3481200" cy="34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Restructuring for the Future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23115"/>
            <a:ext cx="8229600" cy="35715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dirty="0" smtClean="0"/>
              <a:t>Increasing</a:t>
            </a:r>
            <a:r>
              <a:rPr lang="da-DK" sz="1600" dirty="0" smtClean="0"/>
              <a:t> </a:t>
            </a:r>
            <a:r>
              <a:rPr lang="en-US" sz="1600" dirty="0" smtClean="0"/>
              <a:t>amounts</a:t>
            </a:r>
            <a:r>
              <a:rPr lang="da-DK" sz="1600" dirty="0" smtClean="0"/>
              <a:t> of data </a:t>
            </a:r>
            <a:r>
              <a:rPr lang="en-US" sz="1600" dirty="0" smtClean="0"/>
              <a:t>across the scientific fields, including new fields</a:t>
            </a:r>
          </a:p>
          <a:p>
            <a:pPr marL="0" indent="0">
              <a:buNone/>
            </a:pPr>
            <a:r>
              <a:rPr lang="en-US" sz="1600" dirty="0"/>
              <a:t>D</a:t>
            </a:r>
            <a:r>
              <a:rPr lang="en-US" sz="1600" dirty="0" smtClean="0"/>
              <a:t>oubles every 6-12 month, requires access to increasingly larger computer structures –  </a:t>
            </a:r>
            <a:r>
              <a:rPr lang="en-US" sz="1600" dirty="0" err="1" smtClean="0"/>
              <a:t>exascale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Political pressure to comply with Open Science standards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Whish to participate in European initiatives:</a:t>
            </a:r>
          </a:p>
          <a:p>
            <a:pPr marL="0" indent="0">
              <a:buNone/>
            </a:pPr>
            <a:r>
              <a:rPr lang="en-US" sz="1600" dirty="0" smtClean="0"/>
              <a:t>European Open Science Cloud, Fair Data, </a:t>
            </a:r>
            <a:r>
              <a:rPr lang="en-US" sz="1600" dirty="0" err="1" smtClean="0"/>
              <a:t>EuroHPC</a:t>
            </a:r>
            <a:r>
              <a:rPr lang="en-US" sz="1600" dirty="0" smtClean="0"/>
              <a:t>…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Mandate</a:t>
            </a:r>
            <a:r>
              <a:rPr lang="da-DK" sz="1600" dirty="0" smtClean="0"/>
              <a:t> of </a:t>
            </a:r>
            <a:r>
              <a:rPr lang="en-US" sz="1600" dirty="0" smtClean="0"/>
              <a:t>existing DeiC expired</a:t>
            </a:r>
          </a:p>
          <a:p>
            <a:pPr marL="0" indent="0">
              <a:buNone/>
            </a:pPr>
            <a:r>
              <a:rPr lang="en-US" sz="1600" dirty="0" smtClean="0"/>
              <a:t>Time to take a step back and consider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Organization of the national digital research </a:t>
            </a:r>
            <a:r>
              <a:rPr lang="en-US" sz="1600" dirty="0"/>
              <a:t>i</a:t>
            </a:r>
            <a:r>
              <a:rPr lang="en-US" sz="1600" dirty="0" smtClean="0"/>
              <a:t>nfrastructure</a:t>
            </a:r>
          </a:p>
          <a:p>
            <a:pPr lvl="1"/>
            <a:r>
              <a:rPr lang="en-US" sz="1600" dirty="0" smtClean="0"/>
              <a:t>Ownership and </a:t>
            </a:r>
            <a:r>
              <a:rPr lang="en-US" sz="1600" dirty="0" smtClean="0"/>
              <a:t>collaboration across Danish universities</a:t>
            </a:r>
            <a:endParaRPr lang="en-US" sz="1600" dirty="0" smtClean="0"/>
          </a:p>
          <a:p>
            <a:pPr lvl="1"/>
            <a:r>
              <a:rPr lang="en-US" sz="1600" dirty="0" smtClean="0"/>
              <a:t>Funding</a:t>
            </a:r>
          </a:p>
          <a:p>
            <a:pPr lvl="1"/>
            <a:r>
              <a:rPr lang="en-US" sz="1600" dirty="0" smtClean="0"/>
              <a:t>Involvement in international activities and projects</a:t>
            </a:r>
          </a:p>
        </p:txBody>
      </p:sp>
    </p:spTree>
    <p:extLst>
      <p:ext uri="{BB962C8B-B14F-4D97-AF65-F5344CB8AC3E}">
        <p14:creationId xmlns:p14="http://schemas.microsoft.com/office/powerpoint/2010/main" val="8915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31" y="1286194"/>
            <a:ext cx="4751843" cy="31560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5424" y="1092819"/>
            <a:ext cx="8311376" cy="3609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Researchers and students at the </a:t>
            </a:r>
            <a:r>
              <a:rPr lang="en-US" sz="2400" dirty="0" smtClean="0"/>
              <a:t>8 Danish </a:t>
            </a:r>
            <a:r>
              <a:rPr lang="en-US" sz="2400" dirty="0" smtClean="0"/>
              <a:t>Universities have access to a digital infrastructure enabling world-class research and education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Access is seamless and the infra-</a:t>
            </a:r>
            <a:br>
              <a:rPr lang="en-US" sz="2400" dirty="0" smtClean="0"/>
            </a:br>
            <a:r>
              <a:rPr lang="en-US" sz="2400" dirty="0" smtClean="0"/>
              <a:t>structure is delivered ”as-a-service”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Including professional help at all levels of IT user competences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Vision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06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Picture 60" descr="copenhage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38" y="97311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tu-logo-d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6" y="2689424"/>
            <a:ext cx="3929393" cy="43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aalborg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4" y="8908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danmark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80" y="97311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yddansk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76" y="24018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aarhus-u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37" y="1121961"/>
            <a:ext cx="1936122" cy="76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kbenhavns-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29" y="2890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roskilde-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79" y="331994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AutoShape 78" descr="Billedresultat for ministeriet for uddannelse og forskn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80" descr="Billedresultat for ministeriet for uddannelse og forsknin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6" name="Picture 82" descr="C:\Users\srf250\Desktop\Captur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36" y="3641991"/>
            <a:ext cx="2679630" cy="9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TextBox 1052"/>
          <p:cNvSpPr txBox="1"/>
          <p:nvPr/>
        </p:nvSpPr>
        <p:spPr>
          <a:xfrm>
            <a:off x="2864836" y="159464"/>
            <a:ext cx="458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</a:t>
            </a:r>
            <a:r>
              <a:rPr lang="en-US" sz="3600" b="1" dirty="0"/>
              <a:t>S</a:t>
            </a:r>
            <a:r>
              <a:rPr lang="en-US" sz="3600" b="1" dirty="0" smtClean="0"/>
              <a:t>take Holder Map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247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0268"/>
          <a:stretch/>
        </p:blipFill>
        <p:spPr>
          <a:xfrm>
            <a:off x="2250202" y="0"/>
            <a:ext cx="4875714" cy="51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43" y="1092819"/>
            <a:ext cx="4751843" cy="31560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469" y="1092819"/>
            <a:ext cx="8311376" cy="3016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We expect a significant increase in the annual </a:t>
            </a:r>
          </a:p>
          <a:p>
            <a:pPr marL="0" indent="0">
              <a:buNone/>
            </a:pPr>
            <a:r>
              <a:rPr lang="en-US" sz="2400" dirty="0" smtClean="0"/>
              <a:t>investment in the e-Infrastructure for </a:t>
            </a:r>
          </a:p>
          <a:p>
            <a:pPr marL="0" indent="0">
              <a:buNone/>
            </a:pPr>
            <a:r>
              <a:rPr lang="en-US" sz="2400" dirty="0" smtClean="0"/>
              <a:t>research and research based education,</a:t>
            </a:r>
          </a:p>
          <a:p>
            <a:pPr marL="0" indent="0">
              <a:buNone/>
            </a:pPr>
            <a:r>
              <a:rPr lang="en-US" sz="2400" dirty="0"/>
              <a:t>i</a:t>
            </a:r>
            <a:r>
              <a:rPr lang="en-US" sz="2400" dirty="0" smtClean="0"/>
              <a:t>nstalled through a common plan agreed </a:t>
            </a:r>
          </a:p>
          <a:p>
            <a:pPr marL="0" indent="0">
              <a:buNone/>
            </a:pPr>
            <a:r>
              <a:rPr lang="en-US" sz="2400" dirty="0" smtClean="0"/>
              <a:t>between the universities and the </a:t>
            </a:r>
          </a:p>
          <a:p>
            <a:pPr marL="0" indent="0">
              <a:buNone/>
            </a:pPr>
            <a:r>
              <a:rPr lang="en-US" sz="2400" dirty="0" smtClean="0"/>
              <a:t>Ministry of Higher Education and </a:t>
            </a:r>
            <a:r>
              <a:rPr lang="en-US" sz="2400" dirty="0" err="1" smtClean="0"/>
              <a:t>Reseach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To fulfill the Vision more funding is needed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59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32" y="1755583"/>
            <a:ext cx="4503600" cy="300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344" y="153663"/>
            <a:ext cx="8229600" cy="857250"/>
          </a:xfrm>
        </p:spPr>
        <p:txBody>
          <a:bodyPr/>
          <a:lstStyle/>
          <a:p>
            <a:r>
              <a:rPr lang="da-DK" dirty="0" smtClean="0"/>
              <a:t>2019 – the Year of </a:t>
            </a:r>
            <a:r>
              <a:rPr lang="da-DK" dirty="0" err="1" smtClean="0"/>
              <a:t>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063083"/>
            <a:ext cx="8434718" cy="358325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New interim board with representatives from all </a:t>
            </a:r>
            <a:r>
              <a:rPr lang="en-US" sz="2000" dirty="0" smtClean="0"/>
              <a:t>8 universities </a:t>
            </a:r>
            <a:r>
              <a:rPr lang="en-US" sz="2000" dirty="0" smtClean="0"/>
              <a:t>(owners), members selected from the </a:t>
            </a:r>
            <a:r>
              <a:rPr lang="en-US" sz="2000" smtClean="0"/>
              <a:t>university top management </a:t>
            </a:r>
            <a:r>
              <a:rPr lang="en-US" sz="2000" dirty="0" smtClean="0"/>
              <a:t>level</a:t>
            </a:r>
          </a:p>
          <a:p>
            <a:r>
              <a:rPr lang="en-US" sz="2000" dirty="0" smtClean="0"/>
              <a:t>Agreement between the universities and the ministry on future funding (50:50) with recommendation from the Board and the eight universities</a:t>
            </a:r>
          </a:p>
          <a:p>
            <a:r>
              <a:rPr lang="en-US" sz="2000" dirty="0" smtClean="0"/>
              <a:t>Definition of the future HPC landscape: </a:t>
            </a:r>
            <a:br>
              <a:rPr lang="en-US" sz="2000" dirty="0" smtClean="0"/>
            </a:br>
            <a:r>
              <a:rPr lang="en-US" sz="2000" dirty="0" smtClean="0"/>
              <a:t>local/national/international</a:t>
            </a:r>
          </a:p>
          <a:p>
            <a:r>
              <a:rPr lang="en-US" sz="2000" dirty="0" smtClean="0"/>
              <a:t>Definition of the future storage and </a:t>
            </a:r>
            <a:br>
              <a:rPr lang="en-US" sz="2000" dirty="0" smtClean="0"/>
            </a:br>
            <a:r>
              <a:rPr lang="en-US" sz="2000" dirty="0" smtClean="0"/>
              <a:t>data management landscape</a:t>
            </a:r>
          </a:p>
          <a:p>
            <a:r>
              <a:rPr lang="en-US" sz="2000" dirty="0" smtClean="0"/>
              <a:t>Establishment of an organization, </a:t>
            </a:r>
            <a:br>
              <a:rPr lang="en-US" sz="2000" dirty="0" smtClean="0"/>
            </a:br>
            <a:r>
              <a:rPr lang="en-US" sz="2000" dirty="0" smtClean="0"/>
              <a:t>that supports the national and </a:t>
            </a:r>
            <a:br>
              <a:rPr lang="en-US" sz="2000" dirty="0" smtClean="0"/>
            </a:br>
            <a:r>
              <a:rPr lang="en-US" sz="2000" dirty="0" smtClean="0"/>
              <a:t>international collaboration</a:t>
            </a:r>
          </a:p>
          <a:p>
            <a:endParaRPr lang="da-DK" sz="2000" dirty="0" smtClean="0"/>
          </a:p>
          <a:p>
            <a:endParaRPr lang="da-DK" sz="2000" dirty="0" smtClean="0"/>
          </a:p>
          <a:p>
            <a:endParaRPr lang="da-DK" sz="2000" dirty="0" smtClean="0"/>
          </a:p>
          <a:p>
            <a:endParaRPr lang="da-DK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66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theme/theme1.xml><?xml version="1.0" encoding="utf-8"?>
<a:theme xmlns:a="http://schemas.openxmlformats.org/drawingml/2006/main" name="Office Theme">
  <a:themeElements>
    <a:clrScheme name="DeiC 1">
      <a:dk1>
        <a:sysClr val="windowText" lastClr="000000"/>
      </a:dk1>
      <a:lt1>
        <a:sysClr val="window" lastClr="FFFFFF"/>
      </a:lt1>
      <a:dk2>
        <a:srgbClr val="E4E5E3"/>
      </a:dk2>
      <a:lt2>
        <a:srgbClr val="5A5A59"/>
      </a:lt2>
      <a:accent1>
        <a:srgbClr val="ABCB2A"/>
      </a:accent1>
      <a:accent2>
        <a:srgbClr val="B2B3B2"/>
      </a:accent2>
      <a:accent3>
        <a:srgbClr val="ABCB2A"/>
      </a:accent3>
      <a:accent4>
        <a:srgbClr val="5A5A59"/>
      </a:accent4>
      <a:accent5>
        <a:srgbClr val="ABCB2A"/>
      </a:accent5>
      <a:accent6>
        <a:srgbClr val="B2B3B2"/>
      </a:accent6>
      <a:hlink>
        <a:srgbClr val="ABCB2A"/>
      </a:hlink>
      <a:folHlink>
        <a:srgbClr val="7A93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19392</TotalTime>
  <Words>352</Words>
  <Application>Microsoft Office PowerPoint</Application>
  <PresentationFormat>On-screen Show (16:9)</PresentationFormat>
  <Paragraphs>92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Metro</vt:lpstr>
      <vt:lpstr>1_Metro</vt:lpstr>
      <vt:lpstr>The Danish ambitions towards future  Research Infrastructure Collaboration</vt:lpstr>
      <vt:lpstr>Riding the wave  How Europe can gain from the rising tide of scientific data  a vision for 2030</vt:lpstr>
      <vt:lpstr>Vision 2030                                  high-level experts group on Scientific Data</vt:lpstr>
      <vt:lpstr>Restructuring for the Future</vt:lpstr>
      <vt:lpstr>Vision</vt:lpstr>
      <vt:lpstr>PowerPoint Presentation</vt:lpstr>
      <vt:lpstr>PowerPoint Presentation</vt:lpstr>
      <vt:lpstr>To fulfill the Vision more funding is needed</vt:lpstr>
      <vt:lpstr>2019 – the Year of Preparation</vt:lpstr>
      <vt:lpstr>Future HPC landscape</vt:lpstr>
      <vt:lpstr>Future storage and data management</vt:lpstr>
      <vt:lpstr>International collaboration</vt:lpstr>
    </vt:vector>
  </TitlesOfParts>
  <Company>DeIC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gitte.kudsk@deic.dk</dc:creator>
  <cp:lastModifiedBy>John Renner Hansen</cp:lastModifiedBy>
  <cp:revision>320</cp:revision>
  <cp:lastPrinted>2017-09-22T12:42:45Z</cp:lastPrinted>
  <dcterms:created xsi:type="dcterms:W3CDTF">2016-11-16T09:02:06Z</dcterms:created>
  <dcterms:modified xsi:type="dcterms:W3CDTF">2019-05-13T10:16:56Z</dcterms:modified>
</cp:coreProperties>
</file>