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304" r:id="rId3"/>
    <p:sldId id="307" r:id="rId4"/>
    <p:sldId id="306" r:id="rId5"/>
    <p:sldId id="360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3" r:id="rId20"/>
    <p:sldId id="381" r:id="rId21"/>
    <p:sldId id="324" r:id="rId22"/>
    <p:sldId id="386" r:id="rId23"/>
    <p:sldId id="387" r:id="rId24"/>
    <p:sldId id="373" r:id="rId25"/>
    <p:sldId id="382" r:id="rId26"/>
    <p:sldId id="342" r:id="rId27"/>
    <p:sldId id="341" r:id="rId28"/>
    <p:sldId id="376" r:id="rId29"/>
    <p:sldId id="377" r:id="rId30"/>
    <p:sldId id="379" r:id="rId31"/>
    <p:sldId id="363" r:id="rId32"/>
    <p:sldId id="361" r:id="rId33"/>
    <p:sldId id="362" r:id="rId34"/>
    <p:sldId id="370" r:id="rId35"/>
    <p:sldId id="371" r:id="rId36"/>
    <p:sldId id="383" r:id="rId37"/>
    <p:sldId id="345" r:id="rId38"/>
    <p:sldId id="346" r:id="rId39"/>
    <p:sldId id="348" r:id="rId40"/>
    <p:sldId id="375" r:id="rId41"/>
    <p:sldId id="350" r:id="rId42"/>
    <p:sldId id="351" r:id="rId43"/>
    <p:sldId id="352" r:id="rId44"/>
    <p:sldId id="353" r:id="rId45"/>
    <p:sldId id="354" r:id="rId46"/>
    <p:sldId id="358" r:id="rId47"/>
    <p:sldId id="356" r:id="rId48"/>
    <p:sldId id="357" r:id="rId49"/>
    <p:sldId id="384" r:id="rId50"/>
    <p:sldId id="334" r:id="rId51"/>
    <p:sldId id="337" r:id="rId52"/>
    <p:sldId id="338" r:id="rId53"/>
    <p:sldId id="385" r:id="rId54"/>
    <p:sldId id="339" r:id="rId55"/>
    <p:sldId id="344" r:id="rId56"/>
    <p:sldId id="343" r:id="rId57"/>
    <p:sldId id="279" r:id="rId58"/>
    <p:sldId id="308" r:id="rId59"/>
    <p:sldId id="366" r:id="rId60"/>
    <p:sldId id="368" r:id="rId61"/>
    <p:sldId id="369" r:id="rId62"/>
  </p:sldIdLst>
  <p:sldSz cx="9144000" cy="5143500" type="screen16x9"/>
  <p:notesSz cx="6883400" cy="9906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FFFF"/>
    <a:srgbClr val="082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73" autoAdjust="0"/>
  </p:normalViewPr>
  <p:slideViewPr>
    <p:cSldViewPr>
      <p:cViewPr>
        <p:scale>
          <a:sx n="80" d="100"/>
          <a:sy n="80" d="100"/>
        </p:scale>
        <p:origin x="1464" y="151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442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80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Palatino" pitchFamily="18" charset="0"/>
              </a:defRPr>
            </a:lvl1pPr>
          </a:lstStyle>
          <a:p>
            <a:endParaRPr lang="nb-NO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593" y="0"/>
            <a:ext cx="298280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Palatino" pitchFamily="18" charset="0"/>
              </a:defRPr>
            </a:lvl1pPr>
          </a:lstStyle>
          <a:p>
            <a:endParaRPr lang="nb-NO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8280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Palatino" pitchFamily="18" charset="0"/>
              </a:defRPr>
            </a:lvl1pPr>
          </a:lstStyle>
          <a:p>
            <a:endParaRPr lang="nb-NO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593" y="9410700"/>
            <a:ext cx="298280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Palatino" pitchFamily="18" charset="0"/>
              </a:defRPr>
            </a:lvl1pPr>
          </a:lstStyle>
          <a:p>
            <a:fld id="{DCBD22C0-2821-4EDC-9675-67372AD7718A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85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80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593" y="0"/>
            <a:ext cx="298280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>
            <a:lvl1pPr algn="r">
              <a:defRPr sz="13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42950"/>
            <a:ext cx="6604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787" y="4705350"/>
            <a:ext cx="5047827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8280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b" anchorCtr="0" compatLnSpc="1">
            <a:prstTxWarp prst="textNoShape">
              <a:avLst/>
            </a:prstTxWarp>
          </a:bodyPr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593" y="9410700"/>
            <a:ext cx="298280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939" tIns="47969" rIns="95939" bIns="47969" numCol="1" anchor="b" anchorCtr="0" compatLnSpc="1">
            <a:prstTxWarp prst="textNoShape">
              <a:avLst/>
            </a:prstTxWarp>
          </a:bodyPr>
          <a:lstStyle>
            <a:lvl1pPr algn="r">
              <a:defRPr sz="1300" b="1">
                <a:solidFill>
                  <a:schemeClr val="bg1"/>
                </a:solidFill>
              </a:defRPr>
            </a:lvl1pPr>
          </a:lstStyle>
          <a:p>
            <a:fld id="{AEA76827-FC0C-42F6-AC0F-8E03D8C8032E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04278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A76827-FC0C-42F6-AC0F-8E03D8C8032E}" type="slidenum">
              <a:rPr kumimoji="0" lang="nb-NO" sz="13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3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066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A76827-FC0C-42F6-AC0F-8E03D8C8032E}" type="slidenum">
              <a:rPr kumimoji="0" lang="nb-NO" sz="13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3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452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A76827-FC0C-42F6-AC0F-8E03D8C8032E}" type="slidenum">
              <a:rPr kumimoji="0" lang="nb-NO" sz="13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b-NO" sz="13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952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A76827-FC0C-42F6-AC0F-8E03D8C8032E}" type="slidenum">
              <a:rPr kumimoji="0" lang="nb-NO" sz="13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nb-NO" sz="13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248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white">
          <a:xfrm>
            <a:off x="6754688" y="175742"/>
            <a:ext cx="2209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nb-NO" sz="1400" b="1" dirty="0">
                <a:solidFill>
                  <a:schemeClr val="tx2"/>
                </a:solidFill>
              </a:rPr>
              <a:t>www.nr.no</a:t>
            </a:r>
            <a:endParaRPr lang="nb-NO" sz="14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1131591"/>
            <a:ext cx="5904656" cy="1008112"/>
          </a:xfrm>
          <a:noFill/>
        </p:spPr>
        <p:txBody>
          <a:bodyPr anchor="t"/>
          <a:lstStyle>
            <a:lvl1pPr>
              <a:defRPr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bg2"/>
                  </a:outerShdw>
                </a:effectLst>
              </a:defRPr>
            </a:lvl1pPr>
          </a:lstStyle>
          <a:p>
            <a:pPr lvl="0"/>
            <a:r>
              <a:rPr lang="en-GB" noProof="0" dirty="0" smtClean="0"/>
              <a:t>Click to edit title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ubTitle" idx="1" hasCustomPrompt="1"/>
          </p:nvPr>
        </p:nvSpPr>
        <p:spPr bwMode="white">
          <a:xfrm>
            <a:off x="251520" y="2283718"/>
            <a:ext cx="5688632" cy="720080"/>
          </a:xfrm>
        </p:spPr>
        <p:txBody>
          <a:bodyPr/>
          <a:lstStyle>
            <a:lvl1pPr marL="0" indent="0">
              <a:buFont typeface="Times New Roman" pitchFamily="18" charset="0"/>
              <a:buNone/>
              <a:defRPr sz="22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noProof="0" dirty="0" smtClean="0"/>
              <a:t>Click to edit 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3147815"/>
            <a:ext cx="5616624" cy="576064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</a:lstStyle>
          <a:p>
            <a:r>
              <a:rPr lang="en-GB" sz="2800" baseline="0" noProof="0" dirty="0" smtClean="0"/>
              <a:t>[Authors]</a:t>
            </a:r>
            <a:endParaRPr lang="en-GB" sz="2800" noProof="0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0" y="3939902"/>
            <a:ext cx="5616624" cy="432048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</a:lstStyle>
          <a:p>
            <a:r>
              <a:rPr lang="en-GB" sz="2200" noProof="0" dirty="0" smtClean="0"/>
              <a:t>[Location]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51520" y="4515967"/>
            <a:ext cx="5616624" cy="465599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80000"/>
              <a:buFont typeface="Times New Roman" pitchFamily="18" charset="0"/>
              <a:buNone/>
              <a:tabLst/>
              <a:defRPr sz="2400">
                <a:solidFill>
                  <a:schemeClr val="accent4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80000"/>
              <a:buFont typeface="Times New Roman" pitchFamily="18" charset="0"/>
              <a:buNone/>
              <a:tabLst/>
              <a:defRPr/>
            </a:pPr>
            <a:r>
              <a:rPr lang="en-GB" sz="2200" noProof="0" dirty="0" smtClean="0"/>
              <a:t>[Date]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6971"/>
            <a:ext cx="3419873" cy="670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accent4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48194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04427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733800" cy="3086100"/>
          </a:xfrm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7338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99621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28897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9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13870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1600" y="465516"/>
            <a:ext cx="72008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600" y="3795887"/>
            <a:ext cx="72008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42165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98904" y="4731990"/>
            <a:ext cx="393576" cy="21602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43A00C0-98CD-445F-A185-431B8DA560D4}" type="slidenum">
              <a:rPr lang="nb-NO">
                <a:solidFill>
                  <a:srgbClr val="000000"/>
                </a:solidFill>
              </a:rPr>
              <a:pPr/>
              <a:t>‹#›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12208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251520" y="195486"/>
            <a:ext cx="8640960" cy="75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143000"/>
            <a:ext cx="864096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691680" y="4490815"/>
            <a:ext cx="6552728" cy="44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endParaRPr lang="en-GB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52" r:id="rId4"/>
    <p:sldLayoutId id="2147483655" r:id="rId5"/>
    <p:sldLayoutId id="2147483656" r:id="rId6"/>
    <p:sldLayoutId id="2147483657" r:id="rId7"/>
    <p:sldLayoutId id="2147483666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457200" indent="-457200" algn="l" rtl="0" eaLnBrk="1" fontAlgn="base" hangingPunct="1">
        <a:spcBef>
          <a:spcPct val="50000"/>
        </a:spcBef>
        <a:spcAft>
          <a:spcPct val="0"/>
        </a:spcAft>
        <a:buSzPct val="80000"/>
        <a:buFont typeface="Times New Roman" pitchFamily="18" charset="0"/>
        <a:buChar char="►"/>
        <a:defRPr sz="2400" baseline="0">
          <a:solidFill>
            <a:schemeClr val="tx1"/>
          </a:solidFill>
          <a:latin typeface="+mn-lt"/>
          <a:ea typeface="+mn-ea"/>
          <a:cs typeface="+mn-cs"/>
        </a:defRPr>
      </a:lvl1pPr>
      <a:lvl2pPr marL="893763" indent="-419100" algn="l" rtl="0" eaLnBrk="1" fontAlgn="base" hangingPunct="1">
        <a:spcBef>
          <a:spcPct val="20000"/>
        </a:spcBef>
        <a:spcAft>
          <a:spcPct val="0"/>
        </a:spcAft>
        <a:buChar char="▪"/>
        <a:defRPr sz="2200">
          <a:solidFill>
            <a:schemeClr val="tx1"/>
          </a:solidFill>
          <a:latin typeface="+mn-lt"/>
        </a:defRPr>
      </a:lvl2pPr>
      <a:lvl3pPr marL="1230313" indent="-381000" algn="l" rtl="0" eaLnBrk="1" fontAlgn="base" hangingPunct="1">
        <a:spcBef>
          <a:spcPct val="20000"/>
        </a:spcBef>
        <a:spcAft>
          <a:spcPct val="0"/>
        </a:spcAft>
        <a:buChar char="◦"/>
        <a:defRPr sz="2000">
          <a:solidFill>
            <a:schemeClr val="tx1"/>
          </a:solidFill>
          <a:latin typeface="+mn-lt"/>
        </a:defRPr>
      </a:lvl3pPr>
      <a:lvl4pPr marL="1622425" indent="-381000" algn="l" rtl="0" eaLnBrk="1" fontAlgn="base" hangingPunct="1">
        <a:spcBef>
          <a:spcPct val="20000"/>
        </a:spcBef>
        <a:spcAft>
          <a:spcPct val="0"/>
        </a:spcAft>
        <a:buChar char="·"/>
        <a:defRPr sz="2000">
          <a:solidFill>
            <a:schemeClr val="tx1"/>
          </a:solidFill>
          <a:latin typeface="+mn-lt"/>
        </a:defRPr>
      </a:lvl4pPr>
      <a:lvl5pPr marL="2006600" indent="-381000" algn="l" rtl="0" eaLnBrk="1" fontAlgn="base" hangingPunct="1">
        <a:spcBef>
          <a:spcPct val="20000"/>
        </a:spcBef>
        <a:spcAft>
          <a:spcPct val="0"/>
        </a:spcAft>
        <a:buSzPct val="75000"/>
        <a:buChar char="▫"/>
        <a:defRPr sz="2000">
          <a:solidFill>
            <a:schemeClr val="tx1"/>
          </a:solidFill>
          <a:latin typeface="+mn-lt"/>
        </a:defRPr>
      </a:lvl5pPr>
      <a:lvl6pPr marL="2463800" indent="-381000" algn="l" rtl="0" eaLnBrk="1" fontAlgn="base" hangingPunct="1">
        <a:spcBef>
          <a:spcPct val="20000"/>
        </a:spcBef>
        <a:spcAft>
          <a:spcPct val="0"/>
        </a:spcAft>
        <a:buSzPct val="75000"/>
        <a:buChar char="▫"/>
        <a:defRPr sz="2000">
          <a:solidFill>
            <a:schemeClr val="tx1"/>
          </a:solidFill>
          <a:latin typeface="+mn-lt"/>
        </a:defRPr>
      </a:lvl6pPr>
      <a:lvl7pPr marL="2921000" indent="-381000" algn="l" rtl="0" eaLnBrk="1" fontAlgn="base" hangingPunct="1">
        <a:spcBef>
          <a:spcPct val="20000"/>
        </a:spcBef>
        <a:spcAft>
          <a:spcPct val="0"/>
        </a:spcAft>
        <a:buSzPct val="75000"/>
        <a:buChar char="▫"/>
        <a:defRPr sz="2000">
          <a:solidFill>
            <a:schemeClr val="tx1"/>
          </a:solidFill>
          <a:latin typeface="+mn-lt"/>
        </a:defRPr>
      </a:lvl7pPr>
      <a:lvl8pPr marL="3378200" indent="-381000" algn="l" rtl="0" eaLnBrk="1" fontAlgn="base" hangingPunct="1">
        <a:spcBef>
          <a:spcPct val="20000"/>
        </a:spcBef>
        <a:spcAft>
          <a:spcPct val="0"/>
        </a:spcAft>
        <a:buSzPct val="75000"/>
        <a:buChar char="▫"/>
        <a:defRPr sz="2000">
          <a:solidFill>
            <a:schemeClr val="tx1"/>
          </a:solidFill>
          <a:latin typeface="+mn-lt"/>
        </a:defRPr>
      </a:lvl8pPr>
      <a:lvl9pPr marL="3835400" indent="-381000" algn="l" rtl="0" eaLnBrk="1" fontAlgn="base" hangingPunct="1">
        <a:spcBef>
          <a:spcPct val="20000"/>
        </a:spcBef>
        <a:spcAft>
          <a:spcPct val="0"/>
        </a:spcAft>
        <a:buSzPct val="75000"/>
        <a:buChar char="▫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white">
          <a:xfrm>
            <a:off x="323528" y="1363777"/>
            <a:ext cx="8461764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4"/>
                </a:solidFill>
                <a:effectLst>
                  <a:outerShdw blurRad="50800" dist="50800" dir="5400000" algn="ctr" rotWithShape="0">
                    <a:schemeClr val="bg2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dirty="0">
                <a:effectLst/>
              </a:rPr>
              <a:t>Research perspectives on </a:t>
            </a:r>
            <a:r>
              <a:rPr lang="en-US" sz="3200" dirty="0" smtClean="0">
                <a:effectLst/>
              </a:rPr>
              <a:t>Artificial Intelligence, </a:t>
            </a:r>
            <a:r>
              <a:rPr lang="en-US" sz="3200" dirty="0">
                <a:effectLst/>
              </a:rPr>
              <a:t>transparency, </a:t>
            </a:r>
            <a:r>
              <a:rPr lang="en-US" sz="3200" dirty="0" smtClean="0">
                <a:effectLst/>
              </a:rPr>
              <a:t>privacy</a:t>
            </a:r>
            <a:r>
              <a:rPr lang="en-US" sz="3200" dirty="0">
                <a:effectLst/>
              </a:rPr>
              <a:t> </a:t>
            </a:r>
            <a:r>
              <a:rPr lang="en-US" sz="3200" dirty="0">
                <a:effectLst/>
              </a:rPr>
              <a:t>&amp;</a:t>
            </a:r>
            <a:r>
              <a:rPr lang="en-US" sz="3200" dirty="0" smtClean="0">
                <a:effectLst/>
              </a:rPr>
              <a:t> law</a:t>
            </a:r>
            <a:endParaRPr lang="en-US" sz="3200" dirty="0">
              <a:effectLst/>
            </a:endParaRPr>
          </a:p>
          <a:p>
            <a:endParaRPr lang="nb-NO" sz="3200" kern="0" dirty="0">
              <a:solidFill>
                <a:srgbClr val="0070C0"/>
              </a:solidFill>
              <a:effectLst/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 bwMode="auto">
          <a:xfrm>
            <a:off x="323528" y="2678997"/>
            <a:ext cx="864096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buSzPct val="80000"/>
              <a:buFont typeface="Times New Roman" pitchFamily="18" charset="0"/>
              <a:buNone/>
              <a:defRPr sz="2400" b="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893763" indent="-419100" algn="l" rtl="0" eaLnBrk="1" fontAlgn="base" hangingPunct="1">
              <a:spcBef>
                <a:spcPct val="20000"/>
              </a:spcBef>
              <a:spcAft>
                <a:spcPct val="0"/>
              </a:spcAft>
              <a:buChar char="▪"/>
              <a:defRPr sz="2200">
                <a:solidFill>
                  <a:schemeClr val="tx1"/>
                </a:solidFill>
                <a:latin typeface="+mn-lt"/>
              </a:defRPr>
            </a:lvl2pPr>
            <a:lvl3pPr marL="1230313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◦"/>
              <a:defRPr sz="2000">
                <a:solidFill>
                  <a:schemeClr val="tx1"/>
                </a:solidFill>
                <a:latin typeface="+mn-lt"/>
              </a:defRPr>
            </a:lvl3pPr>
            <a:lvl4pPr marL="1622425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·"/>
              <a:defRPr sz="2000">
                <a:solidFill>
                  <a:schemeClr val="tx1"/>
                </a:solidFill>
                <a:latin typeface="+mn-lt"/>
              </a:defRPr>
            </a:lvl4pPr>
            <a:lvl5pPr marL="2006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5pPr>
            <a:lvl6pPr marL="2463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6pPr>
            <a:lvl7pPr marL="2921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7pPr>
            <a:lvl8pPr marL="3378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8pPr>
            <a:lvl9pPr marL="383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kern="0" dirty="0" smtClean="0"/>
              <a:t>Anders Løland</a:t>
            </a:r>
            <a:br>
              <a:rPr lang="en-US" b="1" kern="0" dirty="0" smtClean="0"/>
            </a:br>
            <a:r>
              <a:rPr lang="en-US" b="1" kern="0" dirty="0" smtClean="0"/>
              <a:t>assistant research director</a:t>
            </a:r>
            <a:r>
              <a:rPr lang="en-US" b="1" kern="0" dirty="0" smtClean="0"/>
              <a:t>			co-director</a:t>
            </a:r>
            <a:endParaRPr lang="nb-NO" b="1" kern="0" dirty="0" smtClean="0"/>
          </a:p>
        </p:txBody>
      </p:sp>
      <p:sp>
        <p:nvSpPr>
          <p:cNvPr id="9" name="Text Placeholder 5"/>
          <p:cNvSpPr txBox="1">
            <a:spLocks/>
          </p:cNvSpPr>
          <p:nvPr/>
        </p:nvSpPr>
        <p:spPr bwMode="auto">
          <a:xfrm>
            <a:off x="323528" y="4530270"/>
            <a:ext cx="4212468" cy="46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80000"/>
              <a:buFont typeface="Times New Roman" pitchFamily="18" charset="0"/>
              <a:buNone/>
              <a:tabLst/>
              <a:defRPr sz="24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893763" indent="-419100" algn="l" rtl="0" eaLnBrk="1" fontAlgn="base" hangingPunct="1">
              <a:spcBef>
                <a:spcPct val="20000"/>
              </a:spcBef>
              <a:spcAft>
                <a:spcPct val="0"/>
              </a:spcAft>
              <a:buChar char="▪"/>
              <a:defRPr sz="2200">
                <a:solidFill>
                  <a:schemeClr val="tx1"/>
                </a:solidFill>
                <a:latin typeface="+mn-lt"/>
              </a:defRPr>
            </a:lvl2pPr>
            <a:lvl3pPr marL="1230313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◦"/>
              <a:defRPr sz="2000">
                <a:solidFill>
                  <a:schemeClr val="tx1"/>
                </a:solidFill>
                <a:latin typeface="+mn-lt"/>
              </a:defRPr>
            </a:lvl3pPr>
            <a:lvl4pPr marL="1622425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·"/>
              <a:defRPr sz="2000">
                <a:solidFill>
                  <a:schemeClr val="tx1"/>
                </a:solidFill>
                <a:latin typeface="+mn-lt"/>
              </a:defRPr>
            </a:lvl4pPr>
            <a:lvl5pPr marL="2006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5pPr>
            <a:lvl6pPr marL="2463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6pPr>
            <a:lvl7pPr marL="2921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7pPr>
            <a:lvl8pPr marL="3378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8pPr>
            <a:lvl9pPr marL="383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nb-NO" kern="0" dirty="0"/>
          </a:p>
        </p:txBody>
      </p:sp>
      <p:pic>
        <p:nvPicPr>
          <p:cNvPr id="10" name="Picture 2" descr="M:\BigInsight\Administrative\Logo\BigI_logo_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411" y="3562170"/>
            <a:ext cx="2089881" cy="136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3528" y="4530270"/>
            <a:ext cx="5616624" cy="576064"/>
          </a:xfrm>
        </p:spPr>
        <p:txBody>
          <a:bodyPr/>
          <a:lstStyle/>
          <a:p>
            <a:r>
              <a:rPr lang="en-US" dirty="0" err="1"/>
              <a:t>NeIC</a:t>
            </a:r>
            <a:r>
              <a:rPr lang="en-US" dirty="0"/>
              <a:t> </a:t>
            </a:r>
            <a:r>
              <a:rPr lang="en-US" dirty="0" smtClean="0"/>
              <a:t>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72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0832" y="4509433"/>
            <a:ext cx="4988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Silver, David, et al. "Mastering chess and shogi by self-play with a general reinforcement learning algorithm." 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arXiv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preprint 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(2017).</a:t>
            </a:r>
            <a:endParaRPr lang="nb-NO" sz="12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https://www.researchgate.net/profile/Timothy_Lillicrap/publication/321571298/figure/fig1/AS:568407281147904@1512530264876/Training-AlphaZero-for-700-000-steps-Elo-ratings-were-computed-from-evaluation-games_W64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brightnessContrast bright="10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75" y="519523"/>
            <a:ext cx="6081890" cy="342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mcvariety.files.wordpress.com/2016/08/still-magnus-no.jpg?w=1000&amp;h=563&amp;crop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1869672"/>
            <a:ext cx="5931546" cy="331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95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709682" y="951570"/>
            <a:ext cx="5724636" cy="31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/>
            <a:r>
              <a:rPr lang="nb-NO" sz="6600" b="1" dirty="0">
                <a:solidFill>
                  <a:srgbClr val="FFFFFF"/>
                </a:solidFill>
              </a:rPr>
              <a:t>4 </a:t>
            </a:r>
            <a:r>
              <a:rPr lang="nb-NO" sz="6600" b="1" dirty="0" err="1">
                <a:solidFill>
                  <a:srgbClr val="FFFFFF"/>
                </a:solidFill>
              </a:rPr>
              <a:t>hours</a:t>
            </a:r>
            <a:r>
              <a:rPr lang="nb-NO" sz="6600" b="1" dirty="0">
                <a:solidFill>
                  <a:srgbClr val="FFFFFF"/>
                </a:solidFill>
              </a:rPr>
              <a:t> </a:t>
            </a:r>
            <a:br>
              <a:rPr lang="nb-NO" sz="6600" b="1" dirty="0">
                <a:solidFill>
                  <a:srgbClr val="FFFFFF"/>
                </a:solidFill>
              </a:rPr>
            </a:br>
            <a:r>
              <a:rPr lang="nb-NO" sz="6600" b="1" dirty="0">
                <a:solidFill>
                  <a:srgbClr val="FFFFFF"/>
                </a:solidFill>
              </a:rPr>
              <a:t>= 20 million </a:t>
            </a:r>
            <a:r>
              <a:rPr lang="nb-NO" sz="6600" dirty="0">
                <a:solidFill>
                  <a:srgbClr val="FFFFFF"/>
                </a:solidFill>
              </a:rPr>
              <a:t>training games</a:t>
            </a:r>
          </a:p>
        </p:txBody>
      </p:sp>
    </p:spTree>
    <p:extLst>
      <p:ext uri="{BB962C8B-B14F-4D97-AF65-F5344CB8AC3E}">
        <p14:creationId xmlns:p14="http://schemas.microsoft.com/office/powerpoint/2010/main" val="388862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709682" y="951570"/>
            <a:ext cx="5724636" cy="31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/>
            <a:r>
              <a:rPr lang="nb-NO" sz="6600" b="1" dirty="0">
                <a:solidFill>
                  <a:srgbClr val="FFFFFF"/>
                </a:solidFill>
              </a:rPr>
              <a:t>2 </a:t>
            </a:r>
            <a:r>
              <a:rPr lang="nb-NO" sz="6600" b="1" dirty="0" err="1">
                <a:solidFill>
                  <a:srgbClr val="FFFFFF"/>
                </a:solidFill>
              </a:rPr>
              <a:t>hours</a:t>
            </a:r>
            <a:r>
              <a:rPr lang="nb-NO" sz="6600" b="1" dirty="0">
                <a:solidFill>
                  <a:srgbClr val="FFFFFF"/>
                </a:solidFill>
              </a:rPr>
              <a:t>/game</a:t>
            </a:r>
            <a:br>
              <a:rPr lang="nb-NO" sz="6600" b="1" dirty="0">
                <a:solidFill>
                  <a:srgbClr val="FFFFFF"/>
                </a:solidFill>
              </a:rPr>
            </a:br>
            <a:r>
              <a:rPr lang="nb-NO" sz="6600" b="1" dirty="0">
                <a:solidFill>
                  <a:srgbClr val="FFFFFF"/>
                </a:solidFill>
              </a:rPr>
              <a:t>= 1.7 million </a:t>
            </a:r>
            <a:r>
              <a:rPr lang="nb-NO" sz="6600" dirty="0" err="1">
                <a:solidFill>
                  <a:srgbClr val="FFFFFF"/>
                </a:solidFill>
              </a:rPr>
              <a:t>days</a:t>
            </a:r>
            <a:r>
              <a:rPr lang="nb-NO" sz="6600" dirty="0">
                <a:solidFill>
                  <a:srgbClr val="FFFFFF"/>
                </a:solidFill>
              </a:rPr>
              <a:t> </a:t>
            </a:r>
            <a:r>
              <a:rPr lang="nb-NO" sz="6600" dirty="0" err="1">
                <a:solidFill>
                  <a:srgbClr val="FFFFFF"/>
                </a:solidFill>
              </a:rPr>
              <a:t>of</a:t>
            </a:r>
            <a:r>
              <a:rPr lang="nb-NO" sz="6600" dirty="0">
                <a:solidFill>
                  <a:srgbClr val="FFFFFF"/>
                </a:solidFill>
              </a:rPr>
              <a:t> </a:t>
            </a:r>
            <a:r>
              <a:rPr lang="nb-NO" sz="6600" dirty="0" err="1">
                <a:solidFill>
                  <a:srgbClr val="FFFFFF"/>
                </a:solidFill>
              </a:rPr>
              <a:t>chess</a:t>
            </a:r>
            <a:endParaRPr lang="nb-NO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2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475" cy="5143500"/>
          </a:xfrm>
        </p:spPr>
      </p:pic>
      <p:sp>
        <p:nvSpPr>
          <p:cNvPr id="9" name="Rectangle 8"/>
          <p:cNvSpPr/>
          <p:nvPr/>
        </p:nvSpPr>
        <p:spPr>
          <a:xfrm>
            <a:off x="797945" y="4083918"/>
            <a:ext cx="7548110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nb-NO" sz="4950" b="1" dirty="0">
                <a:solidFill>
                  <a:srgbClr val="FFFFFF"/>
                </a:solidFill>
              </a:rPr>
              <a:t>Simple </a:t>
            </a:r>
            <a:r>
              <a:rPr lang="nb-NO" sz="4950" b="1" dirty="0" err="1">
                <a:solidFill>
                  <a:srgbClr val="FFFFFF"/>
                </a:solidFill>
              </a:rPr>
              <a:t>rules</a:t>
            </a:r>
            <a:endParaRPr lang="nb-NO" sz="495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1386" cy="5246340"/>
          </a:xfrm>
        </p:spPr>
      </p:pic>
      <p:sp>
        <p:nvSpPr>
          <p:cNvPr id="7" name="Rectangle 6"/>
          <p:cNvSpPr/>
          <p:nvPr/>
        </p:nvSpPr>
        <p:spPr>
          <a:xfrm>
            <a:off x="1763688" y="4137924"/>
            <a:ext cx="5886654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nb-NO" sz="4950" b="1" dirty="0" err="1">
                <a:solidFill>
                  <a:srgbClr val="FFFFFF"/>
                </a:solidFill>
              </a:rPr>
              <a:t>Complicated</a:t>
            </a:r>
            <a:r>
              <a:rPr lang="nb-NO" sz="4950" b="1" dirty="0">
                <a:solidFill>
                  <a:srgbClr val="FFFFFF"/>
                </a:solidFill>
              </a:rPr>
              <a:t> </a:t>
            </a:r>
            <a:r>
              <a:rPr lang="nb-NO" sz="4950" b="1" dirty="0" err="1">
                <a:solidFill>
                  <a:srgbClr val="FFFFFF"/>
                </a:solidFill>
              </a:rPr>
              <a:t>rules</a:t>
            </a:r>
            <a:endParaRPr lang="nb-NO" sz="495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9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517178" y="4731990"/>
            <a:ext cx="295182" cy="216024"/>
          </a:xfrm>
        </p:spPr>
        <p:txBody>
          <a:bodyPr/>
          <a:lstStyle/>
          <a:p>
            <a:pPr defTabSz="685800"/>
            <a:fld id="{3E97971C-2FE7-4FD3-B01F-4B5E83D933F8}" type="slidenum">
              <a:rPr lang="en-GB">
                <a:solidFill>
                  <a:srgbClr val="000000"/>
                </a:solidFill>
              </a:rPr>
              <a:pPr defTabSz="685800"/>
              <a:t>15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2052" name="Picture 4" descr="https://cdn.vox-cdn.com/thumbor/XRE38A7SATdetc2X-xJ9twkunb4=/0x0:3840x2160/1200x800/filters:focal(1613x773:2227x1387)/cdn.vox-cdn.com/uploads/chorus_image/image/60476907/194845_Volvo_Cars_and_Uber_join_forces_to_develop_autonomous_driving_cars.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570"/>
            <a:ext cx="9181401" cy="61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493658" y="681540"/>
            <a:ext cx="6156684" cy="376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nb-NO" sz="6000" b="1" dirty="0" err="1">
                <a:solidFill>
                  <a:srgbClr val="FFFFFF"/>
                </a:solidFill>
              </a:rPr>
              <a:t>We</a:t>
            </a:r>
            <a:r>
              <a:rPr lang="nb-NO" sz="6000" b="1" dirty="0">
                <a:solidFill>
                  <a:srgbClr val="FFFFFF"/>
                </a:solidFill>
              </a:rPr>
              <a:t> </a:t>
            </a:r>
            <a:r>
              <a:rPr lang="nb-NO" sz="6000" b="1" dirty="0" err="1">
                <a:solidFill>
                  <a:srgbClr val="FFFFFF"/>
                </a:solidFill>
              </a:rPr>
              <a:t>would</a:t>
            </a:r>
            <a:r>
              <a:rPr lang="nb-NO" sz="6000" b="1" dirty="0">
                <a:solidFill>
                  <a:srgbClr val="FFFFFF"/>
                </a:solidFill>
              </a:rPr>
              <a:t> </a:t>
            </a:r>
            <a:r>
              <a:rPr lang="nb-NO" sz="6000" b="1" dirty="0" err="1">
                <a:solidFill>
                  <a:srgbClr val="FFFFFF"/>
                </a:solidFill>
              </a:rPr>
              <a:t>need</a:t>
            </a:r>
            <a:endParaRPr lang="nb-NO" sz="6000" b="1" dirty="0">
              <a:solidFill>
                <a:srgbClr val="FFFFFF"/>
              </a:solidFill>
            </a:endParaRPr>
          </a:p>
          <a:p>
            <a:pPr algn="ctr" defTabSz="685800">
              <a:defRPr/>
            </a:pPr>
            <a:r>
              <a:rPr lang="nb-NO" sz="6000" b="1" dirty="0">
                <a:solidFill>
                  <a:srgbClr val="FFFFFF"/>
                </a:solidFill>
              </a:rPr>
              <a:t>20 million drives</a:t>
            </a:r>
          </a:p>
          <a:p>
            <a:pPr algn="ctr" defTabSz="685800">
              <a:defRPr/>
            </a:pPr>
            <a:r>
              <a:rPr lang="nb-NO" sz="6000" b="1" dirty="0">
                <a:solidFill>
                  <a:srgbClr val="FFFFFF"/>
                </a:solidFill>
              </a:rPr>
              <a:t>½ </a:t>
            </a:r>
            <a:r>
              <a:rPr lang="nb-NO" sz="6000" b="1" dirty="0" err="1">
                <a:solidFill>
                  <a:srgbClr val="FFFFFF"/>
                </a:solidFill>
              </a:rPr>
              <a:t>crash</a:t>
            </a:r>
            <a:r>
              <a:rPr lang="nb-NO" sz="6000" b="1" dirty="0">
                <a:solidFill>
                  <a:srgbClr val="FFFFFF"/>
                </a:solidFill>
              </a:rPr>
              <a:t/>
            </a:r>
            <a:br>
              <a:rPr lang="nb-NO" sz="6000" b="1" dirty="0">
                <a:solidFill>
                  <a:srgbClr val="FFFFFF"/>
                </a:solidFill>
              </a:rPr>
            </a:br>
            <a:r>
              <a:rPr lang="nb-NO" sz="6000" b="1" dirty="0">
                <a:solidFill>
                  <a:srgbClr val="FFFFFF"/>
                </a:solidFill>
              </a:rPr>
              <a:t>½ </a:t>
            </a:r>
            <a:r>
              <a:rPr lang="nb-NO" sz="6000" b="1" dirty="0" err="1">
                <a:solidFill>
                  <a:srgbClr val="FFFFFF"/>
                </a:solidFill>
              </a:rPr>
              <a:t>successful</a:t>
            </a:r>
            <a:endParaRPr lang="nb-NO" sz="6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5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517178" y="4731990"/>
            <a:ext cx="295182" cy="216024"/>
          </a:xfrm>
        </p:spPr>
        <p:txBody>
          <a:bodyPr/>
          <a:lstStyle/>
          <a:p>
            <a:pPr defTabSz="685800"/>
            <a:fld id="{3E97971C-2FE7-4FD3-B01F-4B5E83D933F8}" type="slidenum">
              <a:rPr lang="en-GB">
                <a:solidFill>
                  <a:srgbClr val="000000"/>
                </a:solidFill>
              </a:rPr>
              <a:pPr defTabSz="685800"/>
              <a:t>17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2052" name="Picture 4" descr="https://cdn.vox-cdn.com/thumbor/XRE38A7SATdetc2X-xJ9twkunb4=/0x0:3840x2160/1200x800/filters:focal(1613x773:2227x1387)/cdn.vox-cdn.com/uploads/chorus_image/image/60476907/194845_Volvo_Cars_and_Uber_join_forces_to_develop_autonomous_driving_cars.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01" y="-92546"/>
            <a:ext cx="9181401" cy="61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79712" y="1005577"/>
            <a:ext cx="54546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nb-NO" sz="5400" b="1" dirty="0" err="1">
                <a:solidFill>
                  <a:srgbClr val="FFFFFF"/>
                </a:solidFill>
              </a:rPr>
              <a:t>Simply</a:t>
            </a:r>
            <a:r>
              <a:rPr lang="nb-NO" sz="5400" b="1" dirty="0">
                <a:solidFill>
                  <a:srgbClr val="FFFFFF"/>
                </a:solidFill>
              </a:rPr>
              <a:t> not </a:t>
            </a:r>
            <a:r>
              <a:rPr lang="nb-NO" sz="5400" b="1" dirty="0" err="1">
                <a:solidFill>
                  <a:srgbClr val="FFFFFF"/>
                </a:solidFill>
              </a:rPr>
              <a:t>possible</a:t>
            </a:r>
            <a:r>
              <a:rPr lang="nb-NO" sz="5400" b="1" dirty="0">
                <a:solidFill>
                  <a:srgbClr val="FFFFFF"/>
                </a:solidFill>
              </a:rPr>
              <a:t> to </a:t>
            </a:r>
            <a:r>
              <a:rPr lang="nb-NO" sz="5400" b="1" u="sng" dirty="0" err="1">
                <a:solidFill>
                  <a:srgbClr val="FFFFFF"/>
                </a:solidFill>
              </a:rPr>
              <a:t>simulate</a:t>
            </a:r>
            <a:r>
              <a:rPr lang="nb-NO" sz="5400" b="1" dirty="0">
                <a:solidFill>
                  <a:srgbClr val="FFFFFF"/>
                </a:solidFill>
              </a:rPr>
              <a:t> </a:t>
            </a:r>
            <a:r>
              <a:rPr lang="nb-NO" sz="5400" b="1" dirty="0" err="1">
                <a:solidFill>
                  <a:srgbClr val="FFFFFF"/>
                </a:solidFill>
              </a:rPr>
              <a:t>realistic</a:t>
            </a:r>
            <a:r>
              <a:rPr lang="nb-NO" sz="5400" b="1" dirty="0">
                <a:solidFill>
                  <a:srgbClr val="FFFFFF"/>
                </a:solidFill>
              </a:rPr>
              <a:t> </a:t>
            </a:r>
            <a:r>
              <a:rPr lang="nb-NO" sz="5400" b="1" dirty="0" smtClean="0">
                <a:solidFill>
                  <a:srgbClr val="FFFFFF"/>
                </a:solidFill>
              </a:rPr>
              <a:t>drives</a:t>
            </a:r>
            <a:endParaRPr lang="nb-NO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0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" y="0"/>
            <a:ext cx="9143044" cy="5143500"/>
          </a:xfrm>
        </p:spPr>
      </p:pic>
    </p:spTree>
    <p:extLst>
      <p:ext uri="{BB962C8B-B14F-4D97-AF65-F5344CB8AC3E}">
        <p14:creationId xmlns:p14="http://schemas.microsoft.com/office/powerpoint/2010/main" val="327341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084" name="Picture 12" descr="https://vertical.snd.no/images/56e8ca83-b3ab-4670-ba0d-55399993c91d?fit=crop&amp;q=80&amp;w=204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48414"/>
            <a:ext cx="9261757" cy="617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 bwMode="white">
          <a:xfrm rot="16200000">
            <a:off x="-1503675" y="3100013"/>
            <a:ext cx="3510390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nb-NO" sz="1800" dirty="0">
                <a:solidFill>
                  <a:schemeClr val="bg2"/>
                </a:solidFill>
              </a:rPr>
              <a:t>Photo: Bjørn Jarle Kvande</a:t>
            </a:r>
          </a:p>
        </p:txBody>
      </p:sp>
    </p:spTree>
    <p:extLst>
      <p:ext uri="{BB962C8B-B14F-4D97-AF65-F5344CB8AC3E}">
        <p14:creationId xmlns:p14="http://schemas.microsoft.com/office/powerpoint/2010/main" val="291259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56" y="195486"/>
            <a:ext cx="3683422" cy="48039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54903" y="1901220"/>
            <a:ext cx="3416320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4400" dirty="0" smtClean="0">
                <a:solidFill>
                  <a:schemeClr val="bg1"/>
                </a:solidFill>
                <a:latin typeface="Exchange SSm 4r"/>
              </a:rPr>
              <a:t>amazon.com</a:t>
            </a:r>
            <a:endParaRPr lang="nb-NO" sz="4400" dirty="0">
              <a:solidFill>
                <a:schemeClr val="bg1"/>
              </a:solidFill>
              <a:latin typeface="Exchange SSm 4r"/>
            </a:endParaRPr>
          </a:p>
          <a:p>
            <a:pPr algn="ctr"/>
            <a:endParaRPr lang="nb-NO" sz="4400" dirty="0" smtClean="0">
              <a:solidFill>
                <a:schemeClr val="bg1"/>
              </a:solidFill>
              <a:latin typeface="Exchange SSm 4r"/>
            </a:endParaRPr>
          </a:p>
          <a:p>
            <a:pPr algn="ctr"/>
            <a:r>
              <a:rPr lang="nb-NO" sz="4800" dirty="0" smtClean="0">
                <a:solidFill>
                  <a:schemeClr val="bg1"/>
                </a:solidFill>
                <a:latin typeface="Exchange SSm 4r"/>
              </a:rPr>
              <a:t>$106.23</a:t>
            </a:r>
            <a:endParaRPr lang="nb-NO" sz="4800" dirty="0">
              <a:solidFill>
                <a:schemeClr val="bg1"/>
              </a:solidFill>
            </a:endParaRPr>
          </a:p>
        </p:txBody>
      </p:sp>
      <p:pic>
        <p:nvPicPr>
          <p:cNvPr id="1028" name="Picture 4" descr="Image result for amazon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09" y="1275606"/>
            <a:ext cx="3331914" cy="187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35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611560" y="1707654"/>
            <a:ext cx="8208912" cy="253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nn-NO" sz="8000" dirty="0" smtClean="0">
                <a:solidFill>
                  <a:srgbClr val="FFFFFF"/>
                </a:solidFill>
              </a:rPr>
              <a:t>AI must be </a:t>
            </a:r>
            <a:br>
              <a:rPr lang="nn-NO" sz="8000" dirty="0" smtClean="0">
                <a:solidFill>
                  <a:srgbClr val="FFFFFF"/>
                </a:solidFill>
              </a:rPr>
            </a:br>
            <a:r>
              <a:rPr lang="nn-NO" sz="8000" dirty="0" smtClean="0">
                <a:solidFill>
                  <a:srgbClr val="FFFFFF"/>
                </a:solidFill>
              </a:rPr>
              <a:t>more robust</a:t>
            </a:r>
            <a:endParaRPr lang="nb-NO" sz="80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white">
          <a:xfrm>
            <a:off x="395536" y="267494"/>
            <a:ext cx="8208912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r>
              <a:rPr lang="nn-NO" sz="6000" dirty="0" err="1">
                <a:solidFill>
                  <a:srgbClr val="FFC000"/>
                </a:solidFill>
              </a:rPr>
              <a:t>k</a:t>
            </a:r>
            <a:r>
              <a:rPr lang="nn-NO" sz="6000" dirty="0" err="1" smtClean="0">
                <a:solidFill>
                  <a:srgbClr val="FFC000"/>
                </a:solidFill>
              </a:rPr>
              <a:t>ey</a:t>
            </a:r>
            <a:r>
              <a:rPr lang="nn-NO" sz="6000" dirty="0" smtClean="0">
                <a:solidFill>
                  <a:srgbClr val="FFC000"/>
                </a:solidFill>
              </a:rPr>
              <a:t> </a:t>
            </a:r>
            <a:r>
              <a:rPr lang="nn-NO" sz="6000" dirty="0" err="1" smtClean="0">
                <a:solidFill>
                  <a:srgbClr val="FFC000"/>
                </a:solidFill>
              </a:rPr>
              <a:t>challenge</a:t>
            </a:r>
            <a:r>
              <a:rPr lang="nn-NO" sz="6000" dirty="0" smtClean="0">
                <a:solidFill>
                  <a:srgbClr val="FFC000"/>
                </a:solidFill>
              </a:rPr>
              <a:t> #1</a:t>
            </a:r>
            <a:endParaRPr lang="nb-NO" sz="6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0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601670" y="1653648"/>
            <a:ext cx="5724636" cy="21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nb-NO" sz="6600" b="1" dirty="0" err="1">
                <a:solidFill>
                  <a:srgbClr val="FFFFFF"/>
                </a:solidFill>
              </a:rPr>
              <a:t>reason</a:t>
            </a:r>
            <a:r>
              <a:rPr lang="nb-NO" sz="6600" b="1" dirty="0">
                <a:solidFill>
                  <a:srgbClr val="FFFFFF"/>
                </a:solidFill>
              </a:rPr>
              <a:t> #2:</a:t>
            </a:r>
            <a:endParaRPr lang="nb-NO" sz="6600" dirty="0">
              <a:solidFill>
                <a:srgbClr val="FFFFFF"/>
              </a:solidFill>
            </a:endParaRPr>
          </a:p>
          <a:p>
            <a:pPr algn="ctr" defTabSz="685800">
              <a:defRPr/>
            </a:pPr>
            <a:r>
              <a:rPr lang="nb-NO" sz="6600" b="1" dirty="0">
                <a:solidFill>
                  <a:srgbClr val="FFFFFF"/>
                </a:solidFill>
              </a:rPr>
              <a:t>bad data</a:t>
            </a:r>
          </a:p>
        </p:txBody>
      </p:sp>
    </p:spTree>
    <p:extLst>
      <p:ext uri="{BB962C8B-B14F-4D97-AF65-F5344CB8AC3E}">
        <p14:creationId xmlns:p14="http://schemas.microsoft.com/office/powerpoint/2010/main" val="45810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7665849" cy="536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211960" y="1419622"/>
            <a:ext cx="1306562" cy="901785"/>
            <a:chOff x="4342085" y="1523043"/>
            <a:chExt cx="1742083" cy="1202380"/>
          </a:xfrm>
        </p:grpSpPr>
        <p:sp>
          <p:nvSpPr>
            <p:cNvPr id="35" name="TextBox 34"/>
            <p:cNvSpPr txBox="1"/>
            <p:nvPr/>
          </p:nvSpPr>
          <p:spPr bwMode="white">
            <a:xfrm>
              <a:off x="4342085" y="1523043"/>
              <a:ext cx="112082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/>
              <a:r>
                <a:rPr lang="nb-NO" sz="2100" dirty="0">
                  <a:solidFill>
                    <a:srgbClr val="C00000"/>
                  </a:solidFill>
                </a:rPr>
                <a:t>Alarm</a:t>
              </a:r>
              <a:endParaRPr lang="en-US" sz="2100" dirty="0">
                <a:solidFill>
                  <a:srgbClr val="C00000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5796136" y="2437479"/>
              <a:ext cx="288032" cy="28794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500">
                <a:solidFill>
                  <a:srgbClr val="000000"/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>
              <a:off x="5292080" y="2024800"/>
              <a:ext cx="504056" cy="41267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" name="Rectangle 7"/>
          <p:cNvSpPr/>
          <p:nvPr/>
        </p:nvSpPr>
        <p:spPr bwMode="auto">
          <a:xfrm>
            <a:off x="3188930" y="5080732"/>
            <a:ext cx="2113568" cy="394367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nb-NO" sz="15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313960" y="2230941"/>
            <a:ext cx="6480720" cy="486054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nb-NO" sz="3600" b="0" dirty="0" err="1">
                <a:solidFill>
                  <a:srgbClr val="C00000"/>
                </a:solidFill>
                <a:latin typeface="+mn-lt"/>
              </a:rPr>
              <a:t>Simulated</a:t>
            </a:r>
            <a:r>
              <a:rPr lang="nb-NO" sz="3600" b="0" dirty="0">
                <a:solidFill>
                  <a:srgbClr val="C00000"/>
                </a:solidFill>
                <a:latin typeface="+mn-lt"/>
              </a:rPr>
              <a:t> sensor data</a:t>
            </a:r>
            <a:endParaRPr lang="en-US" sz="3600" b="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81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98" y="-228913"/>
            <a:ext cx="7765940" cy="542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817854" y="528580"/>
            <a:ext cx="3456384" cy="973750"/>
            <a:chOff x="2411760" y="1628800"/>
            <a:chExt cx="4032448" cy="1080032"/>
          </a:xfrm>
        </p:grpSpPr>
        <p:sp>
          <p:nvSpPr>
            <p:cNvPr id="7" name="Oval 6"/>
            <p:cNvSpPr/>
            <p:nvPr/>
          </p:nvSpPr>
          <p:spPr bwMode="auto">
            <a:xfrm>
              <a:off x="5652120" y="1916832"/>
              <a:ext cx="792088" cy="79200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500">
                <a:solidFill>
                  <a:srgbClr val="000000"/>
                </a:solidFill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411760" y="1628800"/>
              <a:ext cx="3240360" cy="792000"/>
              <a:chOff x="2411760" y="1628800"/>
              <a:chExt cx="3240360" cy="792000"/>
            </a:xfrm>
          </p:grpSpPr>
          <p:sp>
            <p:nvSpPr>
              <p:cNvPr id="9" name="Oval 8"/>
              <p:cNvSpPr/>
              <p:nvPr/>
            </p:nvSpPr>
            <p:spPr bwMode="auto">
              <a:xfrm>
                <a:off x="2411760" y="1628800"/>
                <a:ext cx="792088" cy="79200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US" sz="150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 bwMode="white">
              <a:xfrm>
                <a:off x="3707904" y="1672916"/>
                <a:ext cx="1319593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68580" tIns="34290" rIns="68580" bIns="3429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685800"/>
                <a:r>
                  <a:rPr lang="nb-NO" sz="2100" dirty="0">
                    <a:solidFill>
                      <a:srgbClr val="C00000"/>
                    </a:solidFill>
                  </a:rPr>
                  <a:t>Alarm?</a:t>
                </a:r>
                <a:endParaRPr lang="en-US" sz="21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 bwMode="auto">
              <a:xfrm flipH="1">
                <a:off x="3203848" y="1934526"/>
                <a:ext cx="504056" cy="9027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Straight Arrow Connector 12"/>
              <p:cNvCxnSpPr/>
              <p:nvPr/>
            </p:nvCxnSpPr>
            <p:spPr bwMode="auto">
              <a:xfrm>
                <a:off x="4815628" y="1942396"/>
                <a:ext cx="836492" cy="25374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31" name="Group 30"/>
          <p:cNvGrpSpPr/>
          <p:nvPr/>
        </p:nvGrpSpPr>
        <p:grpSpPr>
          <a:xfrm>
            <a:off x="2051720" y="1665130"/>
            <a:ext cx="5702447" cy="2864052"/>
            <a:chOff x="1699238" y="2886292"/>
            <a:chExt cx="6639157" cy="3040957"/>
          </a:xfrm>
        </p:grpSpPr>
        <p:sp>
          <p:nvSpPr>
            <p:cNvPr id="18" name="Oval 17"/>
            <p:cNvSpPr/>
            <p:nvPr/>
          </p:nvSpPr>
          <p:spPr bwMode="auto">
            <a:xfrm>
              <a:off x="3475625" y="2886292"/>
              <a:ext cx="540000" cy="54000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500">
                <a:solidFill>
                  <a:srgbClr val="000000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4863844" y="5387249"/>
              <a:ext cx="540000" cy="54000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500">
                <a:solidFill>
                  <a:srgbClr val="000000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2436025" y="5360479"/>
              <a:ext cx="540000" cy="54000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500">
                <a:solidFill>
                  <a:srgbClr val="000000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7798395" y="5368726"/>
              <a:ext cx="540000" cy="54000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500">
                <a:solidFill>
                  <a:srgbClr val="00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 bwMode="white">
            <a:xfrm>
              <a:off x="1699238" y="4824931"/>
              <a:ext cx="3067902" cy="4649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/>
              <a:r>
                <a:rPr lang="nb-NO" sz="2100" dirty="0" err="1">
                  <a:solidFill>
                    <a:srgbClr val="C00000"/>
                  </a:solidFill>
                </a:rPr>
                <a:t>Measurement</a:t>
              </a:r>
              <a:r>
                <a:rPr lang="nb-NO" sz="2100" dirty="0">
                  <a:solidFill>
                    <a:srgbClr val="C00000"/>
                  </a:solidFill>
                </a:rPr>
                <a:t> </a:t>
              </a:r>
              <a:r>
                <a:rPr lang="nb-NO" sz="2100" dirty="0" err="1">
                  <a:solidFill>
                    <a:srgbClr val="C00000"/>
                  </a:solidFill>
                </a:rPr>
                <a:t>error</a:t>
              </a:r>
              <a:r>
                <a:rPr lang="nb-NO" sz="2100" dirty="0">
                  <a:solidFill>
                    <a:srgbClr val="C00000"/>
                  </a:solidFill>
                </a:rPr>
                <a:t>?</a:t>
              </a:r>
              <a:endParaRPr lang="en-US" sz="2100" dirty="0">
                <a:solidFill>
                  <a:srgbClr val="C00000"/>
                </a:solidFill>
              </a:endParaRPr>
            </a:p>
          </p:txBody>
        </p:sp>
        <p:cxnSp>
          <p:nvCxnSpPr>
            <p:cNvPr id="23" name="Straight Arrow Connector 22"/>
            <p:cNvCxnSpPr>
              <a:endCxn id="20" idx="7"/>
            </p:cNvCxnSpPr>
            <p:nvPr/>
          </p:nvCxnSpPr>
          <p:spPr bwMode="auto">
            <a:xfrm flipH="1">
              <a:off x="2896944" y="5206115"/>
              <a:ext cx="604849" cy="23344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>
              <a:endCxn id="19" idx="1"/>
            </p:cNvCxnSpPr>
            <p:nvPr/>
          </p:nvCxnSpPr>
          <p:spPr bwMode="auto">
            <a:xfrm>
              <a:off x="4092633" y="5206115"/>
              <a:ext cx="850293" cy="26021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Arrow Connector 27"/>
            <p:cNvCxnSpPr>
              <a:endCxn id="21" idx="2"/>
            </p:cNvCxnSpPr>
            <p:nvPr/>
          </p:nvCxnSpPr>
          <p:spPr bwMode="auto">
            <a:xfrm>
              <a:off x="4618401" y="5050109"/>
              <a:ext cx="3179994" cy="58861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Arrow Connector 29"/>
            <p:cNvCxnSpPr>
              <a:endCxn id="18" idx="4"/>
            </p:cNvCxnSpPr>
            <p:nvPr/>
          </p:nvCxnSpPr>
          <p:spPr bwMode="auto">
            <a:xfrm flipV="1">
              <a:off x="3723258" y="3426292"/>
              <a:ext cx="22367" cy="144725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" name="Group 40"/>
          <p:cNvGrpSpPr/>
          <p:nvPr/>
        </p:nvGrpSpPr>
        <p:grpSpPr>
          <a:xfrm>
            <a:off x="3096654" y="2064763"/>
            <a:ext cx="2318375" cy="1273186"/>
            <a:chOff x="2348199" y="3212976"/>
            <a:chExt cx="2954383" cy="1584176"/>
          </a:xfrm>
        </p:grpSpPr>
        <p:sp>
          <p:nvSpPr>
            <p:cNvPr id="32" name="Oval 31"/>
            <p:cNvSpPr/>
            <p:nvPr/>
          </p:nvSpPr>
          <p:spPr bwMode="auto">
            <a:xfrm>
              <a:off x="2348199" y="3922171"/>
              <a:ext cx="540000" cy="539999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500">
                <a:solidFill>
                  <a:srgbClr val="000000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4651334" y="4257153"/>
              <a:ext cx="540000" cy="539999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50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 bwMode="white">
            <a:xfrm>
              <a:off x="3203848" y="3212976"/>
              <a:ext cx="2098734" cy="488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/>
              <a:r>
                <a:rPr lang="nb-NO" sz="2100" dirty="0" err="1">
                  <a:solidFill>
                    <a:srgbClr val="C00000"/>
                  </a:solidFill>
                </a:rPr>
                <a:t>Missing</a:t>
              </a:r>
              <a:r>
                <a:rPr lang="nb-NO" sz="2100" dirty="0">
                  <a:solidFill>
                    <a:srgbClr val="C00000"/>
                  </a:solidFill>
                </a:rPr>
                <a:t> data</a:t>
              </a:r>
              <a:endParaRPr lang="en-US" sz="2100" dirty="0">
                <a:solidFill>
                  <a:srgbClr val="C00000"/>
                </a:solidFill>
              </a:endParaRPr>
            </a:p>
          </p:txBody>
        </p:sp>
        <p:cxnSp>
          <p:nvCxnSpPr>
            <p:cNvPr id="36" name="Straight Arrow Connector 35"/>
            <p:cNvCxnSpPr>
              <a:endCxn id="32" idx="7"/>
            </p:cNvCxnSpPr>
            <p:nvPr/>
          </p:nvCxnSpPr>
          <p:spPr bwMode="auto">
            <a:xfrm flipH="1">
              <a:off x="2809118" y="3698765"/>
              <a:ext cx="682765" cy="30248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Arrow Connector 36"/>
            <p:cNvCxnSpPr>
              <a:endCxn id="33" idx="0"/>
            </p:cNvCxnSpPr>
            <p:nvPr/>
          </p:nvCxnSpPr>
          <p:spPr bwMode="auto">
            <a:xfrm>
              <a:off x="4511181" y="3655608"/>
              <a:ext cx="410153" cy="60154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3" name="TextBox 42"/>
          <p:cNvSpPr txBox="1"/>
          <p:nvPr/>
        </p:nvSpPr>
        <p:spPr bwMode="white">
          <a:xfrm>
            <a:off x="1789927" y="656685"/>
            <a:ext cx="5928546" cy="21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/>
            <a:r>
              <a:rPr lang="nb-NO" sz="6600" dirty="0" err="1">
                <a:solidFill>
                  <a:srgbClr val="C00000"/>
                </a:solidFill>
              </a:rPr>
              <a:t>Errors</a:t>
            </a:r>
            <a:r>
              <a:rPr lang="nb-NO" sz="6600" dirty="0">
                <a:solidFill>
                  <a:srgbClr val="C00000"/>
                </a:solidFill>
              </a:rPr>
              <a:t> must be </a:t>
            </a:r>
            <a:br>
              <a:rPr lang="nb-NO" sz="6600" dirty="0">
                <a:solidFill>
                  <a:srgbClr val="C00000"/>
                </a:solidFill>
              </a:rPr>
            </a:br>
            <a:r>
              <a:rPr lang="nb-NO" sz="6600" dirty="0" err="1">
                <a:solidFill>
                  <a:srgbClr val="C00000"/>
                </a:solidFill>
              </a:rPr>
              <a:t>annotated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 bwMode="white">
          <a:xfrm rot="5400000">
            <a:off x="5537338" y="2400456"/>
            <a:ext cx="6480720" cy="48605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685800"/>
            <a:r>
              <a:rPr lang="nb-NO" sz="3300" b="0" kern="0" dirty="0">
                <a:solidFill>
                  <a:srgbClr val="C00000"/>
                </a:solidFill>
                <a:latin typeface="Arial"/>
              </a:rPr>
              <a:t>Real </a:t>
            </a:r>
            <a:r>
              <a:rPr lang="nb-NO" sz="3300" b="0" kern="0" dirty="0" err="1">
                <a:solidFill>
                  <a:srgbClr val="C00000"/>
                </a:solidFill>
                <a:latin typeface="Arial"/>
              </a:rPr>
              <a:t>world</a:t>
            </a:r>
            <a:r>
              <a:rPr lang="nb-NO" sz="3300" b="0" kern="0" dirty="0">
                <a:solidFill>
                  <a:srgbClr val="C00000"/>
                </a:solidFill>
                <a:latin typeface="Arial"/>
              </a:rPr>
              <a:t> sensor data</a:t>
            </a:r>
            <a:endParaRPr lang="en-US" sz="3300" b="0" kern="0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 bwMode="white">
          <a:xfrm rot="16200000">
            <a:off x="-1224817" y="2536897"/>
            <a:ext cx="3710797" cy="41910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685800"/>
            <a:r>
              <a:rPr lang="nb-NO" sz="2100" kern="0" dirty="0">
                <a:solidFill>
                  <a:srgbClr val="000000"/>
                </a:solidFill>
                <a:latin typeface="Arial"/>
              </a:rPr>
              <a:t>Engine </a:t>
            </a:r>
            <a:r>
              <a:rPr lang="nb-NO" sz="2100" kern="0" dirty="0" err="1">
                <a:solidFill>
                  <a:srgbClr val="000000"/>
                </a:solidFill>
                <a:latin typeface="Arial"/>
              </a:rPr>
              <a:t>temperature</a:t>
            </a:r>
            <a:r>
              <a:rPr lang="nb-NO" sz="2100" kern="0" dirty="0">
                <a:solidFill>
                  <a:srgbClr val="000000"/>
                </a:solidFill>
                <a:latin typeface="Arial"/>
              </a:rPr>
              <a:t> (°C)</a:t>
            </a:r>
            <a:endParaRPr lang="en-US" sz="21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697416" y="-108889"/>
            <a:ext cx="2113568" cy="394367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nb-NO" sz="1500">
              <a:solidFill>
                <a:srgbClr val="000000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3430402" y="4848356"/>
            <a:ext cx="2113568" cy="394367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nb-NO" sz="15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43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611560" y="555526"/>
            <a:ext cx="8208912" cy="370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nn-NO" sz="4400" dirty="0" smtClean="0">
                <a:solidFill>
                  <a:srgbClr val="FFFFFF"/>
                </a:solidFill>
              </a:rPr>
              <a:t>a </a:t>
            </a:r>
            <a:r>
              <a:rPr lang="nn-NO" sz="4400" dirty="0" err="1" smtClean="0">
                <a:solidFill>
                  <a:srgbClr val="FFFFFF"/>
                </a:solidFill>
              </a:rPr>
              <a:t>whole</a:t>
            </a:r>
            <a:r>
              <a:rPr lang="nn-NO" sz="4400" dirty="0" smtClean="0">
                <a:solidFill>
                  <a:srgbClr val="FFFFFF"/>
                </a:solidFill>
              </a:rPr>
              <a:t> </a:t>
            </a:r>
            <a:r>
              <a:rPr lang="nn-NO" sz="4400" dirty="0" err="1" smtClean="0">
                <a:solidFill>
                  <a:srgbClr val="FFFFFF"/>
                </a:solidFill>
              </a:rPr>
              <a:t>new</a:t>
            </a:r>
            <a:r>
              <a:rPr lang="nn-NO" sz="4400" dirty="0" smtClean="0">
                <a:solidFill>
                  <a:srgbClr val="FFFFFF"/>
                </a:solidFill>
              </a:rPr>
              <a:t> </a:t>
            </a:r>
            <a:r>
              <a:rPr lang="nn-NO" sz="4400" dirty="0" err="1" smtClean="0">
                <a:solidFill>
                  <a:srgbClr val="FFFFFF"/>
                </a:solidFill>
              </a:rPr>
              <a:t>field</a:t>
            </a:r>
            <a:r>
              <a:rPr lang="nn-NO" sz="4400" dirty="0" smtClean="0">
                <a:solidFill>
                  <a:srgbClr val="FFFFFF"/>
                </a:solidFill>
              </a:rPr>
              <a:t> </a:t>
            </a:r>
            <a:br>
              <a:rPr lang="nn-NO" sz="4400" dirty="0" smtClean="0">
                <a:solidFill>
                  <a:srgbClr val="FFFFFF"/>
                </a:solidFill>
              </a:rPr>
            </a:br>
            <a:r>
              <a:rPr lang="nn-NO" sz="4400" dirty="0" smtClean="0">
                <a:solidFill>
                  <a:srgbClr val="FFFFFF"/>
                </a:solidFill>
              </a:rPr>
              <a:t>is </a:t>
            </a:r>
            <a:r>
              <a:rPr lang="nn-NO" sz="4400" dirty="0" err="1" smtClean="0">
                <a:solidFill>
                  <a:srgbClr val="FFFFFF"/>
                </a:solidFill>
              </a:rPr>
              <a:t>emerging</a:t>
            </a:r>
            <a:r>
              <a:rPr lang="nn-NO" sz="4400" dirty="0" smtClean="0">
                <a:solidFill>
                  <a:srgbClr val="FFFFFF"/>
                </a:solidFill>
              </a:rPr>
              <a:t>:</a:t>
            </a:r>
          </a:p>
          <a:p>
            <a:pPr algn="ctr" defTabSz="685800">
              <a:defRPr/>
            </a:pPr>
            <a:endParaRPr lang="nn-NO" sz="6000" dirty="0" smtClean="0">
              <a:solidFill>
                <a:srgbClr val="FFFFFF"/>
              </a:solidFill>
            </a:endParaRPr>
          </a:p>
          <a:p>
            <a:pPr algn="ctr" defTabSz="685800">
              <a:defRPr/>
            </a:pPr>
            <a:r>
              <a:rPr lang="nn-NO" sz="8000" dirty="0" smtClean="0">
                <a:solidFill>
                  <a:srgbClr val="FFFFFF"/>
                </a:solidFill>
              </a:rPr>
              <a:t>data </a:t>
            </a:r>
            <a:r>
              <a:rPr lang="nn-NO" sz="8000" dirty="0" err="1" smtClean="0">
                <a:solidFill>
                  <a:srgbClr val="FFFFFF"/>
                </a:solidFill>
              </a:rPr>
              <a:t>engineering</a:t>
            </a:r>
            <a:endParaRPr lang="nb-NO" sz="8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8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539552" y="1851670"/>
            <a:ext cx="8208912" cy="237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nn-NO" sz="5000" dirty="0" err="1" smtClean="0">
                <a:solidFill>
                  <a:srgbClr val="FFFFFF"/>
                </a:solidFill>
              </a:rPr>
              <a:t>how</a:t>
            </a:r>
            <a:r>
              <a:rPr lang="nn-NO" sz="5000" dirty="0" smtClean="0">
                <a:solidFill>
                  <a:srgbClr val="FFFFFF"/>
                </a:solidFill>
              </a:rPr>
              <a:t> </a:t>
            </a:r>
            <a:r>
              <a:rPr lang="nn-NO" sz="5000" dirty="0" err="1" smtClean="0">
                <a:solidFill>
                  <a:srgbClr val="FFFFFF"/>
                </a:solidFill>
              </a:rPr>
              <a:t>can</a:t>
            </a:r>
            <a:r>
              <a:rPr lang="nn-NO" sz="5000" dirty="0" smtClean="0">
                <a:solidFill>
                  <a:srgbClr val="FFFFFF"/>
                </a:solidFill>
              </a:rPr>
              <a:t> </a:t>
            </a:r>
            <a:r>
              <a:rPr lang="nn-NO" sz="5000" dirty="0" err="1" smtClean="0">
                <a:solidFill>
                  <a:srgbClr val="FFFFFF"/>
                </a:solidFill>
              </a:rPr>
              <a:t>we</a:t>
            </a:r>
            <a:r>
              <a:rPr lang="nn-NO" sz="5000" dirty="0" smtClean="0">
                <a:solidFill>
                  <a:srgbClr val="FFFFFF"/>
                </a:solidFill>
              </a:rPr>
              <a:t> </a:t>
            </a:r>
            <a:r>
              <a:rPr lang="nn-NO" sz="5000" dirty="0" err="1" smtClean="0">
                <a:solidFill>
                  <a:srgbClr val="FFFFFF"/>
                </a:solidFill>
              </a:rPr>
              <a:t>ensure</a:t>
            </a:r>
            <a:r>
              <a:rPr lang="nn-NO" sz="5000" dirty="0" smtClean="0">
                <a:solidFill>
                  <a:srgbClr val="FFFFFF"/>
                </a:solidFill>
              </a:rPr>
              <a:t> </a:t>
            </a:r>
            <a:r>
              <a:rPr lang="nn-NO" sz="5000" dirty="0" err="1" smtClean="0">
                <a:solidFill>
                  <a:srgbClr val="FFFFFF"/>
                </a:solidFill>
              </a:rPr>
              <a:t>quality</a:t>
            </a:r>
            <a:r>
              <a:rPr lang="nn-NO" sz="5000" dirty="0" smtClean="0">
                <a:solidFill>
                  <a:srgbClr val="FFFFFF"/>
                </a:solidFill>
              </a:rPr>
              <a:t> data – and </a:t>
            </a:r>
            <a:r>
              <a:rPr lang="nn-NO" sz="5000" dirty="0" err="1" smtClean="0">
                <a:solidFill>
                  <a:srgbClr val="FFFFFF"/>
                </a:solidFill>
              </a:rPr>
              <a:t>where</a:t>
            </a:r>
            <a:r>
              <a:rPr lang="nn-NO" sz="5000" dirty="0" smtClean="0">
                <a:solidFill>
                  <a:srgbClr val="FFFFFF"/>
                </a:solidFill>
              </a:rPr>
              <a:t> </a:t>
            </a:r>
            <a:r>
              <a:rPr lang="nn-NO" sz="5000" dirty="0" err="1" smtClean="0">
                <a:solidFill>
                  <a:srgbClr val="FFFFFF"/>
                </a:solidFill>
              </a:rPr>
              <a:t>can</a:t>
            </a:r>
            <a:r>
              <a:rPr lang="nn-NO" sz="5000" dirty="0" smtClean="0">
                <a:solidFill>
                  <a:srgbClr val="FFFFFF"/>
                </a:solidFill>
              </a:rPr>
              <a:t> </a:t>
            </a:r>
            <a:r>
              <a:rPr lang="nn-NO" sz="5000" dirty="0" err="1" smtClean="0">
                <a:solidFill>
                  <a:srgbClr val="FFFFFF"/>
                </a:solidFill>
              </a:rPr>
              <a:t>you</a:t>
            </a:r>
            <a:r>
              <a:rPr lang="nn-NO" sz="5000" dirty="0" smtClean="0">
                <a:solidFill>
                  <a:srgbClr val="FFFFFF"/>
                </a:solidFill>
              </a:rPr>
              <a:t> study </a:t>
            </a:r>
            <a:r>
              <a:rPr lang="nn-NO" sz="5000" dirty="0">
                <a:solidFill>
                  <a:srgbClr val="FFFFFF"/>
                </a:solidFill>
              </a:rPr>
              <a:t>to be a data </a:t>
            </a:r>
            <a:r>
              <a:rPr lang="nn-NO" sz="5000" dirty="0" err="1">
                <a:solidFill>
                  <a:srgbClr val="FFFFFF"/>
                </a:solidFill>
              </a:rPr>
              <a:t>engineer</a:t>
            </a:r>
            <a:r>
              <a:rPr lang="nn-NO" sz="5000" dirty="0">
                <a:solidFill>
                  <a:srgbClr val="FFFFFF"/>
                </a:solidFill>
              </a:rPr>
              <a:t>?</a:t>
            </a:r>
            <a:endParaRPr lang="nb-NO" sz="50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white">
          <a:xfrm>
            <a:off x="395536" y="267494"/>
            <a:ext cx="8208912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r>
              <a:rPr lang="nn-NO" sz="6000" dirty="0" err="1">
                <a:solidFill>
                  <a:srgbClr val="FFC000"/>
                </a:solidFill>
              </a:rPr>
              <a:t>k</a:t>
            </a:r>
            <a:r>
              <a:rPr lang="nn-NO" sz="6000" dirty="0" err="1" smtClean="0">
                <a:solidFill>
                  <a:srgbClr val="FFC000"/>
                </a:solidFill>
              </a:rPr>
              <a:t>ey</a:t>
            </a:r>
            <a:r>
              <a:rPr lang="nn-NO" sz="6000" dirty="0" smtClean="0">
                <a:solidFill>
                  <a:srgbClr val="FFC000"/>
                </a:solidFill>
              </a:rPr>
              <a:t> </a:t>
            </a:r>
            <a:r>
              <a:rPr lang="nn-NO" sz="6000" dirty="0" err="1" smtClean="0">
                <a:solidFill>
                  <a:srgbClr val="FFC000"/>
                </a:solidFill>
              </a:rPr>
              <a:t>challenge</a:t>
            </a:r>
            <a:r>
              <a:rPr lang="nn-NO" sz="6000" dirty="0" smtClean="0">
                <a:solidFill>
                  <a:srgbClr val="FFC000"/>
                </a:solidFill>
              </a:rPr>
              <a:t> #2</a:t>
            </a:r>
            <a:endParaRPr lang="nb-NO" sz="6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0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493658" y="843559"/>
            <a:ext cx="6156684" cy="339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nb-NO" sz="5400" b="1" dirty="0" err="1">
                <a:solidFill>
                  <a:srgbClr val="FFFFFF"/>
                </a:solidFill>
              </a:rPr>
              <a:t>reason</a:t>
            </a:r>
            <a:r>
              <a:rPr lang="nb-NO" sz="5400" b="1" dirty="0">
                <a:solidFill>
                  <a:srgbClr val="FFFFFF"/>
                </a:solidFill>
              </a:rPr>
              <a:t> </a:t>
            </a:r>
            <a:r>
              <a:rPr lang="nb-NO" sz="5400" b="1" dirty="0" smtClean="0">
                <a:solidFill>
                  <a:srgbClr val="FFFFFF"/>
                </a:solidFill>
              </a:rPr>
              <a:t>#3:</a:t>
            </a:r>
            <a:r>
              <a:rPr lang="nb-NO" sz="5400" b="1" dirty="0">
                <a:solidFill>
                  <a:srgbClr val="FFFFFF"/>
                </a:solidFill>
              </a:rPr>
              <a:t/>
            </a:r>
            <a:br>
              <a:rPr lang="nb-NO" sz="5400" b="1" dirty="0">
                <a:solidFill>
                  <a:srgbClr val="FFFFFF"/>
                </a:solidFill>
              </a:rPr>
            </a:br>
            <a:r>
              <a:rPr lang="nb-NO" sz="5400" b="1" dirty="0" err="1">
                <a:solidFill>
                  <a:srgbClr val="FFFFFF"/>
                </a:solidFill>
              </a:rPr>
              <a:t>artificial</a:t>
            </a:r>
            <a:r>
              <a:rPr lang="nb-NO" sz="5400" b="1" dirty="0">
                <a:solidFill>
                  <a:srgbClr val="FFFFFF"/>
                </a:solidFill>
              </a:rPr>
              <a:t> </a:t>
            </a:r>
            <a:r>
              <a:rPr lang="nb-NO" sz="5400" b="1" dirty="0" err="1">
                <a:solidFill>
                  <a:srgbClr val="FFFFFF"/>
                </a:solidFill>
              </a:rPr>
              <a:t>intelligence</a:t>
            </a:r>
            <a:r>
              <a:rPr lang="nb-NO" sz="5400" b="1" dirty="0">
                <a:solidFill>
                  <a:srgbClr val="FFFFFF"/>
                </a:solidFill>
              </a:rPr>
              <a:t> </a:t>
            </a:r>
            <a:r>
              <a:rPr lang="nb-NO" sz="5400" b="1" dirty="0" smtClean="0">
                <a:solidFill>
                  <a:srgbClr val="FFFFFF"/>
                </a:solidFill>
              </a:rPr>
              <a:t>is a </a:t>
            </a:r>
            <a:r>
              <a:rPr lang="nb-NO" sz="5400" b="1" dirty="0" err="1" smtClean="0">
                <a:solidFill>
                  <a:srgbClr val="FFFFFF"/>
                </a:solidFill>
              </a:rPr>
              <a:t>black</a:t>
            </a:r>
            <a:r>
              <a:rPr lang="nb-NO" sz="5400" b="1" dirty="0" smtClean="0">
                <a:solidFill>
                  <a:srgbClr val="FFFFFF"/>
                </a:solidFill>
              </a:rPr>
              <a:t> </a:t>
            </a:r>
            <a:r>
              <a:rPr lang="nb-NO" sz="5400" b="1" dirty="0" err="1" smtClean="0">
                <a:solidFill>
                  <a:srgbClr val="FFFFFF"/>
                </a:solidFill>
              </a:rPr>
              <a:t>box</a:t>
            </a:r>
            <a:endParaRPr lang="nb-NO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3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353818"/>
            <a:ext cx="7560840" cy="30861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i="1" dirty="0"/>
              <a:t>“Big data is a step forward</a:t>
            </a:r>
            <a:r>
              <a:rPr lang="en-US" sz="3200" i="1" dirty="0" smtClean="0"/>
              <a:t>,” […] </a:t>
            </a:r>
            <a:r>
              <a:rPr lang="en-US" sz="3200" i="1" dirty="0"/>
              <a:t>“But </a:t>
            </a:r>
            <a:r>
              <a:rPr lang="en-US" sz="3200" i="1" dirty="0">
                <a:solidFill>
                  <a:srgbClr val="FFFF00"/>
                </a:solidFill>
              </a:rPr>
              <a:t>our problems are not lack of access to data, but understanding them</a:t>
            </a:r>
            <a:r>
              <a:rPr lang="en-US" sz="3200" i="1" dirty="0"/>
              <a:t>. [Big data] is very useful if I want to find out something without going to the library, but I have to understand it, and that’s the problem.”</a:t>
            </a:r>
            <a:endParaRPr lang="nb-NO" sz="3200" i="1" dirty="0"/>
          </a:p>
        </p:txBody>
      </p:sp>
      <p:sp>
        <p:nvSpPr>
          <p:cNvPr id="4" name="Rectangle 3"/>
          <p:cNvSpPr/>
          <p:nvPr/>
        </p:nvSpPr>
        <p:spPr>
          <a:xfrm>
            <a:off x="467544" y="4515966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dirty="0">
                <a:solidFill>
                  <a:schemeClr val="bg1"/>
                </a:solidFill>
              </a:rPr>
              <a:t>https://www.cnbc.com/2013/11/22/a-brief-history-of-big-data-the-noam-chomsky-way.html</a:t>
            </a:r>
          </a:p>
        </p:txBody>
      </p:sp>
      <p:sp>
        <p:nvSpPr>
          <p:cNvPr id="6" name="Rectangle 5"/>
          <p:cNvSpPr/>
          <p:nvPr/>
        </p:nvSpPr>
        <p:spPr>
          <a:xfrm>
            <a:off x="4283968" y="3795886"/>
            <a:ext cx="4323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dirty="0" smtClean="0"/>
              <a:t>– Noam Chomsky in 2013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61544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059582"/>
            <a:ext cx="7128792" cy="3086100"/>
          </a:xfrm>
        </p:spPr>
        <p:txBody>
          <a:bodyPr/>
          <a:lstStyle/>
          <a:p>
            <a:pPr marL="0" indent="0" algn="ctr">
              <a:buNone/>
            </a:pPr>
            <a:r>
              <a:rPr lang="nn-NO" sz="6000" dirty="0" smtClean="0"/>
              <a:t>AI: a </a:t>
            </a:r>
            <a:r>
              <a:rPr lang="nn-NO" sz="6000" dirty="0" err="1" smtClean="0"/>
              <a:t>probability</a:t>
            </a:r>
            <a:r>
              <a:rPr lang="nn-NO" sz="6000" dirty="0" smtClean="0"/>
              <a:t> </a:t>
            </a:r>
            <a:r>
              <a:rPr lang="nn-NO" sz="6000" dirty="0" err="1" smtClean="0"/>
              <a:t>of</a:t>
            </a:r>
            <a:r>
              <a:rPr lang="nn-NO" sz="6000" dirty="0" smtClean="0"/>
              <a:t> 30% </a:t>
            </a:r>
            <a:r>
              <a:rPr lang="nn-NO" sz="6000" dirty="0" err="1" smtClean="0"/>
              <a:t>that</a:t>
            </a:r>
            <a:r>
              <a:rPr lang="nn-NO" sz="6000" dirty="0" smtClean="0"/>
              <a:t> </a:t>
            </a:r>
            <a:r>
              <a:rPr lang="nn-NO" sz="6000" dirty="0" err="1" smtClean="0"/>
              <a:t>you</a:t>
            </a:r>
            <a:r>
              <a:rPr lang="nn-NO" sz="6000" dirty="0" smtClean="0"/>
              <a:t> </a:t>
            </a:r>
            <a:r>
              <a:rPr lang="nn-NO" sz="6000" dirty="0" err="1" smtClean="0"/>
              <a:t>will</a:t>
            </a:r>
            <a:r>
              <a:rPr lang="nn-NO" sz="6000" dirty="0" smtClean="0"/>
              <a:t> </a:t>
            </a:r>
            <a:r>
              <a:rPr lang="nn-NO" sz="6000" dirty="0" err="1" smtClean="0"/>
              <a:t>default</a:t>
            </a:r>
            <a:r>
              <a:rPr lang="nn-NO" sz="6000" dirty="0" smtClean="0"/>
              <a:t> </a:t>
            </a:r>
            <a:r>
              <a:rPr lang="nn-NO" sz="6000" dirty="0" err="1" smtClean="0"/>
              <a:t>on</a:t>
            </a:r>
            <a:r>
              <a:rPr lang="nn-NO" sz="6000" dirty="0" smtClean="0"/>
              <a:t> </a:t>
            </a:r>
            <a:r>
              <a:rPr lang="nn-NO" sz="6000" dirty="0" err="1" smtClean="0"/>
              <a:t>your</a:t>
            </a:r>
            <a:r>
              <a:rPr lang="nn-NO" sz="6000" dirty="0" smtClean="0"/>
              <a:t> </a:t>
            </a:r>
            <a:r>
              <a:rPr lang="nn-NO" sz="6000" dirty="0" err="1" smtClean="0"/>
              <a:t>loan</a:t>
            </a:r>
            <a:endParaRPr lang="nn-NO" sz="6000" dirty="0" smtClean="0"/>
          </a:p>
        </p:txBody>
      </p:sp>
    </p:spTree>
    <p:extLst>
      <p:ext uri="{BB962C8B-B14F-4D97-AF65-F5344CB8AC3E}">
        <p14:creationId xmlns:p14="http://schemas.microsoft.com/office/powerpoint/2010/main" val="233869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1995686"/>
            <a:ext cx="83022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nn-NO" sz="5400" dirty="0">
                <a:solidFill>
                  <a:srgbClr val="FFC000"/>
                </a:solidFill>
              </a:rPr>
              <a:t>AI: </a:t>
            </a:r>
            <a:r>
              <a:rPr lang="nn-NO" sz="5400" dirty="0" err="1">
                <a:solidFill>
                  <a:srgbClr val="FFC000"/>
                </a:solidFill>
              </a:rPr>
              <a:t>loan</a:t>
            </a:r>
            <a:r>
              <a:rPr lang="nn-NO" sz="5400" dirty="0">
                <a:solidFill>
                  <a:srgbClr val="FFC000"/>
                </a:solidFill>
              </a:rPr>
              <a:t> </a:t>
            </a:r>
            <a:r>
              <a:rPr lang="nn-NO" sz="5400" dirty="0" err="1">
                <a:solidFill>
                  <a:srgbClr val="FFC000"/>
                </a:solidFill>
              </a:rPr>
              <a:t>application</a:t>
            </a:r>
            <a:r>
              <a:rPr lang="nn-NO" sz="5400" dirty="0">
                <a:solidFill>
                  <a:srgbClr val="FFC000"/>
                </a:solidFill>
              </a:rPr>
              <a:t> </a:t>
            </a:r>
            <a:r>
              <a:rPr lang="nn-NO" sz="5400" dirty="0" err="1">
                <a:solidFill>
                  <a:srgbClr val="FFC000"/>
                </a:solidFill>
              </a:rPr>
              <a:t>denied</a:t>
            </a:r>
            <a:endParaRPr lang="nb-NO" sz="5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94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56" y="195486"/>
            <a:ext cx="3683422" cy="4803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23928" y="1275606"/>
            <a:ext cx="56537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4000" dirty="0" smtClean="0">
                <a:solidFill>
                  <a:schemeClr val="bg1"/>
                </a:solidFill>
                <a:latin typeface="Exchange SSm 4r"/>
              </a:rPr>
              <a:t>Seller 1 = </a:t>
            </a:r>
            <a:br>
              <a:rPr lang="nb-NO" sz="4000" dirty="0" smtClean="0">
                <a:solidFill>
                  <a:schemeClr val="bg1"/>
                </a:solidFill>
                <a:latin typeface="Exchange SSm 4r"/>
              </a:rPr>
            </a:br>
            <a:r>
              <a:rPr lang="nb-NO" sz="4000" dirty="0" smtClean="0">
                <a:solidFill>
                  <a:srgbClr val="92D050"/>
                </a:solidFill>
                <a:latin typeface="Exchange SSm 4r"/>
              </a:rPr>
              <a:t>0.9983</a:t>
            </a:r>
            <a:r>
              <a:rPr lang="nb-NO" sz="4000" dirty="0" smtClean="0">
                <a:solidFill>
                  <a:schemeClr val="bg1"/>
                </a:solidFill>
                <a:latin typeface="Exchange SSm 4r"/>
              </a:rPr>
              <a:t> x Seller 2</a:t>
            </a:r>
            <a:endParaRPr lang="nb-NO" sz="4400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79912" y="3137545"/>
            <a:ext cx="56537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4000" dirty="0" smtClean="0">
                <a:solidFill>
                  <a:schemeClr val="bg1"/>
                </a:solidFill>
                <a:latin typeface="Exchange SSm 4r"/>
              </a:rPr>
              <a:t>Seller 2 = </a:t>
            </a:r>
            <a:br>
              <a:rPr lang="nb-NO" sz="4000" dirty="0" smtClean="0">
                <a:solidFill>
                  <a:schemeClr val="bg1"/>
                </a:solidFill>
                <a:latin typeface="Exchange SSm 4r"/>
              </a:rPr>
            </a:br>
            <a:r>
              <a:rPr lang="nb-NO" sz="4000" dirty="0" smtClean="0">
                <a:solidFill>
                  <a:srgbClr val="FFC000"/>
                </a:solidFill>
                <a:latin typeface="Exchange SSm 4r"/>
              </a:rPr>
              <a:t>1.270589</a:t>
            </a:r>
            <a:r>
              <a:rPr lang="nb-NO" sz="4000" dirty="0" smtClean="0">
                <a:solidFill>
                  <a:schemeClr val="bg1"/>
                </a:solidFill>
                <a:latin typeface="Exchange SSm 4r"/>
              </a:rPr>
              <a:t> x Seller 1</a:t>
            </a:r>
            <a:endParaRPr lang="nb-NO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2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63688" y="1863264"/>
            <a:ext cx="19287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nn-NO" sz="7200" dirty="0" err="1" smtClean="0">
                <a:solidFill>
                  <a:schemeClr val="bg1"/>
                </a:solidFill>
              </a:rPr>
              <a:t>you</a:t>
            </a:r>
            <a:r>
              <a:rPr lang="nn-NO" sz="7200" dirty="0" smtClean="0">
                <a:solidFill>
                  <a:schemeClr val="bg1"/>
                </a:solidFill>
              </a:rPr>
              <a:t>:</a:t>
            </a:r>
            <a:endParaRPr lang="nb-NO" sz="7200" dirty="0">
              <a:solidFill>
                <a:schemeClr val="bg1"/>
              </a:solidFill>
            </a:endParaRPr>
          </a:p>
        </p:txBody>
      </p:sp>
      <p:pic>
        <p:nvPicPr>
          <p:cNvPr id="4100" name="Picture 4" descr="Woman Shrugging on Apple iOS 12.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99331"/>
            <a:ext cx="1728192" cy="172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96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Rectangle 3"/>
          <p:cNvSpPr/>
          <p:nvPr/>
        </p:nvSpPr>
        <p:spPr>
          <a:xfrm>
            <a:off x="109042" y="3435846"/>
            <a:ext cx="2592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dirty="0" smtClean="0">
                <a:latin typeface="NimbusSanL-Regu"/>
              </a:rPr>
              <a:t>Zhang, Wu and Zhu (2018) </a:t>
            </a:r>
            <a:br>
              <a:rPr lang="nb-NO" sz="1600" dirty="0" smtClean="0">
                <a:latin typeface="NimbusSanL-Regu"/>
              </a:rPr>
            </a:br>
            <a:r>
              <a:rPr lang="nb-NO" sz="1600" i="1" dirty="0" err="1" smtClean="0">
                <a:latin typeface="NimbusSanL-Regu"/>
              </a:rPr>
              <a:t>Interpretable</a:t>
            </a:r>
            <a:r>
              <a:rPr lang="nb-NO" sz="1600" i="1" dirty="0" smtClean="0">
                <a:latin typeface="NimbusSanL-Regu"/>
              </a:rPr>
              <a:t> </a:t>
            </a:r>
            <a:r>
              <a:rPr lang="nb-NO" sz="1600" i="1" dirty="0">
                <a:latin typeface="NimbusSanL-Regu"/>
              </a:rPr>
              <a:t>CNNs</a:t>
            </a:r>
            <a:endParaRPr lang="nb-NO" sz="1600" i="1" dirty="0"/>
          </a:p>
          <a:p>
            <a:r>
              <a:rPr lang="en-US" sz="1600" dirty="0" smtClean="0">
                <a:latin typeface="NimbusSanL-Regu"/>
              </a:rPr>
              <a:t>The </a:t>
            </a:r>
            <a:r>
              <a:rPr lang="en-US" sz="1600" dirty="0">
                <a:latin typeface="NimbusSanL-Regu"/>
              </a:rPr>
              <a:t>IEEE Conference on Computer Vision and Pattern </a:t>
            </a:r>
            <a:r>
              <a:rPr lang="en-US" sz="1600" dirty="0" smtClean="0">
                <a:latin typeface="NimbusSanL-Regu"/>
              </a:rPr>
              <a:t>Recognition</a:t>
            </a:r>
            <a:endParaRPr lang="nb-NO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0"/>
            <a:ext cx="5773995" cy="515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8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1921" y="951534"/>
            <a:ext cx="9249882" cy="3190341"/>
          </a:xfrm>
          <a:prstGeom prst="rect">
            <a:avLst/>
          </a:prstGeom>
        </p:spPr>
      </p:pic>
      <p:pic>
        <p:nvPicPr>
          <p:cNvPr id="5" name="Picture 2" descr="M:\BigInsight\Administrative\Logo\BigI_logo_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63838"/>
            <a:ext cx="971601" cy="63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12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611560" y="1059582"/>
            <a:ext cx="8280920" cy="31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nb-NO" sz="6600" dirty="0">
                <a:solidFill>
                  <a:srgbClr val="FFFFFF"/>
                </a:solidFill>
              </a:rPr>
              <a:t>m</a:t>
            </a:r>
            <a:r>
              <a:rPr lang="nb-NO" sz="6600" dirty="0" smtClean="0">
                <a:solidFill>
                  <a:srgbClr val="FFFFFF"/>
                </a:solidFill>
              </a:rPr>
              <a:t>ajor problem: dependent variables </a:t>
            </a:r>
            <a:r>
              <a:rPr lang="nb-NO" sz="6600" dirty="0" err="1" smtClean="0">
                <a:solidFill>
                  <a:srgbClr val="FFFFFF"/>
                </a:solidFill>
              </a:rPr>
              <a:t>can</a:t>
            </a:r>
            <a:r>
              <a:rPr lang="nb-NO" sz="6600" dirty="0" smtClean="0">
                <a:solidFill>
                  <a:srgbClr val="FFFFFF"/>
                </a:solidFill>
              </a:rPr>
              <a:t>/</a:t>
            </a:r>
            <a:r>
              <a:rPr lang="nb-NO" sz="6600" dirty="0" err="1" smtClean="0">
                <a:solidFill>
                  <a:srgbClr val="FFFFFF"/>
                </a:solidFill>
              </a:rPr>
              <a:t>will</a:t>
            </a:r>
            <a:r>
              <a:rPr lang="nb-NO" sz="6600" dirty="0" smtClean="0">
                <a:solidFill>
                  <a:srgbClr val="FFFFFF"/>
                </a:solidFill>
              </a:rPr>
              <a:t> </a:t>
            </a:r>
            <a:r>
              <a:rPr lang="nb-NO" sz="6600" dirty="0" err="1" smtClean="0">
                <a:solidFill>
                  <a:srgbClr val="FFFFFF"/>
                </a:solidFill>
              </a:rPr>
              <a:t>cause</a:t>
            </a:r>
            <a:r>
              <a:rPr lang="nb-NO" sz="6600" dirty="0" smtClean="0">
                <a:solidFill>
                  <a:srgbClr val="FFFFFF"/>
                </a:solidFill>
              </a:rPr>
              <a:t> </a:t>
            </a:r>
            <a:r>
              <a:rPr lang="nb-NO" sz="6600" dirty="0" err="1" smtClean="0">
                <a:solidFill>
                  <a:srgbClr val="FFFFFF"/>
                </a:solidFill>
              </a:rPr>
              <a:t>havoc</a:t>
            </a:r>
            <a:endParaRPr lang="nb-NO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9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467544" y="987574"/>
            <a:ext cx="8280920" cy="31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nb-NO" sz="6600" dirty="0" err="1">
                <a:solidFill>
                  <a:srgbClr val="FFFFFF"/>
                </a:solidFill>
              </a:rPr>
              <a:t>w</a:t>
            </a:r>
            <a:r>
              <a:rPr lang="nb-NO" sz="6600" dirty="0" err="1" smtClean="0">
                <a:solidFill>
                  <a:srgbClr val="FFFFFF"/>
                </a:solidFill>
              </a:rPr>
              <a:t>hat</a:t>
            </a:r>
            <a:r>
              <a:rPr lang="nb-NO" sz="6600" dirty="0" smtClean="0">
                <a:solidFill>
                  <a:srgbClr val="FFFFFF"/>
                </a:solidFill>
              </a:rPr>
              <a:t> </a:t>
            </a:r>
            <a:r>
              <a:rPr lang="nb-NO" sz="6600" dirty="0" err="1" smtClean="0">
                <a:solidFill>
                  <a:srgbClr val="FFFFFF"/>
                </a:solidFill>
              </a:rPr>
              <a:t>can</a:t>
            </a:r>
            <a:r>
              <a:rPr lang="nb-NO" sz="6600" dirty="0" smtClean="0">
                <a:solidFill>
                  <a:srgbClr val="FFFFFF"/>
                </a:solidFill>
              </a:rPr>
              <a:t> </a:t>
            </a:r>
            <a:r>
              <a:rPr lang="nb-NO" sz="6600" dirty="0" err="1" smtClean="0">
                <a:solidFill>
                  <a:srgbClr val="FFFFFF"/>
                </a:solidFill>
              </a:rPr>
              <a:t>happen</a:t>
            </a:r>
            <a:r>
              <a:rPr lang="nb-NO" sz="6600" dirty="0" smtClean="0">
                <a:solidFill>
                  <a:srgbClr val="FFFFFF"/>
                </a:solidFill>
              </a:rPr>
              <a:t> </a:t>
            </a:r>
            <a:br>
              <a:rPr lang="nb-NO" sz="6600" dirty="0" smtClean="0">
                <a:solidFill>
                  <a:srgbClr val="FFFFFF"/>
                </a:solidFill>
              </a:rPr>
            </a:br>
            <a:r>
              <a:rPr lang="nb-NO" sz="6600" dirty="0" err="1" smtClean="0">
                <a:solidFill>
                  <a:srgbClr val="FFFFFF"/>
                </a:solidFill>
              </a:rPr>
              <a:t>if</a:t>
            </a:r>
            <a:r>
              <a:rPr lang="nb-NO" sz="6600" dirty="0" smtClean="0">
                <a:solidFill>
                  <a:srgbClr val="FFFFFF"/>
                </a:solidFill>
              </a:rPr>
              <a:t> AI </a:t>
            </a:r>
            <a:r>
              <a:rPr lang="nb-NO" sz="6600" dirty="0" err="1" smtClean="0">
                <a:solidFill>
                  <a:srgbClr val="FFFFFF"/>
                </a:solidFill>
              </a:rPr>
              <a:t>gives</a:t>
            </a:r>
            <a:r>
              <a:rPr lang="nb-NO" sz="6600" dirty="0" smtClean="0">
                <a:solidFill>
                  <a:srgbClr val="FFFFFF"/>
                </a:solidFill>
              </a:rPr>
              <a:t> </a:t>
            </a:r>
            <a:r>
              <a:rPr lang="nb-NO" sz="6600" dirty="0" err="1" smtClean="0">
                <a:solidFill>
                  <a:srgbClr val="FFFFFF"/>
                </a:solidFill>
              </a:rPr>
              <a:t>you</a:t>
            </a:r>
            <a:r>
              <a:rPr lang="nb-NO" sz="6600" dirty="0" smtClean="0">
                <a:solidFill>
                  <a:srgbClr val="FFFFFF"/>
                </a:solidFill>
              </a:rPr>
              <a:t> a</a:t>
            </a:r>
            <a:br>
              <a:rPr lang="nb-NO" sz="6600" dirty="0" smtClean="0">
                <a:solidFill>
                  <a:srgbClr val="FFFFFF"/>
                </a:solidFill>
              </a:rPr>
            </a:br>
            <a:r>
              <a:rPr lang="nb-NO" sz="6600" dirty="0" err="1" smtClean="0">
                <a:solidFill>
                  <a:srgbClr val="FFFFFF"/>
                </a:solidFill>
              </a:rPr>
              <a:t>wrong</a:t>
            </a:r>
            <a:r>
              <a:rPr lang="nb-NO" sz="6600" dirty="0" smtClean="0">
                <a:solidFill>
                  <a:srgbClr val="FFFFFF"/>
                </a:solidFill>
              </a:rPr>
              <a:t> </a:t>
            </a:r>
            <a:r>
              <a:rPr lang="nb-NO" sz="6600" dirty="0" err="1" smtClean="0">
                <a:solidFill>
                  <a:srgbClr val="FFFFFF"/>
                </a:solidFill>
              </a:rPr>
              <a:t>explanation</a:t>
            </a:r>
            <a:r>
              <a:rPr lang="nb-NO" sz="6600" dirty="0" smtClean="0">
                <a:solidFill>
                  <a:srgbClr val="FFFFFF"/>
                </a:solidFill>
              </a:rPr>
              <a:t>?</a:t>
            </a:r>
            <a:endParaRPr lang="nb-NO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7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64554"/>
            <a:ext cx="9283774" cy="618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9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539552" y="1491630"/>
            <a:ext cx="8208912" cy="31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nn-NO" sz="6600" dirty="0" smtClean="0">
                <a:solidFill>
                  <a:srgbClr val="FFFFFF"/>
                </a:solidFill>
              </a:rPr>
              <a:t>open </a:t>
            </a:r>
            <a:r>
              <a:rPr lang="nn-NO" sz="6600" dirty="0" err="1" smtClean="0">
                <a:solidFill>
                  <a:srgbClr val="FFFFFF"/>
                </a:solidFill>
              </a:rPr>
              <a:t>the</a:t>
            </a:r>
            <a:r>
              <a:rPr lang="nn-NO" sz="6600" dirty="0" smtClean="0">
                <a:solidFill>
                  <a:srgbClr val="FFFFFF"/>
                </a:solidFill>
              </a:rPr>
              <a:t> </a:t>
            </a:r>
            <a:br>
              <a:rPr lang="nn-NO" sz="6600" dirty="0" smtClean="0">
                <a:solidFill>
                  <a:srgbClr val="FFFFFF"/>
                </a:solidFill>
              </a:rPr>
            </a:br>
            <a:r>
              <a:rPr lang="nn-NO" sz="6600" dirty="0" err="1" smtClean="0">
                <a:solidFill>
                  <a:srgbClr val="FFFFFF"/>
                </a:solidFill>
              </a:rPr>
              <a:t>black</a:t>
            </a:r>
            <a:r>
              <a:rPr lang="nn-NO" sz="6600" dirty="0" smtClean="0">
                <a:solidFill>
                  <a:srgbClr val="FFFFFF"/>
                </a:solidFill>
              </a:rPr>
              <a:t> </a:t>
            </a:r>
            <a:r>
              <a:rPr lang="nn-NO" sz="6600" dirty="0" err="1" smtClean="0">
                <a:solidFill>
                  <a:srgbClr val="FFFFFF"/>
                </a:solidFill>
              </a:rPr>
              <a:t>box</a:t>
            </a:r>
            <a:r>
              <a:rPr lang="nn-NO" sz="6600" dirty="0" smtClean="0">
                <a:solidFill>
                  <a:srgbClr val="FFFFFF"/>
                </a:solidFill>
              </a:rPr>
              <a:t> to </a:t>
            </a:r>
            <a:r>
              <a:rPr lang="nn-NO" sz="6600" dirty="0" err="1" smtClean="0">
                <a:solidFill>
                  <a:srgbClr val="FFFFFF"/>
                </a:solidFill>
              </a:rPr>
              <a:t>everyone</a:t>
            </a:r>
            <a:endParaRPr lang="nb-NO" sz="66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white">
          <a:xfrm>
            <a:off x="395536" y="267494"/>
            <a:ext cx="8208912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r>
              <a:rPr lang="nn-NO" sz="6000" dirty="0" err="1">
                <a:solidFill>
                  <a:srgbClr val="FFC000"/>
                </a:solidFill>
              </a:rPr>
              <a:t>k</a:t>
            </a:r>
            <a:r>
              <a:rPr lang="nn-NO" sz="6000" dirty="0" err="1" smtClean="0">
                <a:solidFill>
                  <a:srgbClr val="FFC000"/>
                </a:solidFill>
              </a:rPr>
              <a:t>ey</a:t>
            </a:r>
            <a:r>
              <a:rPr lang="nn-NO" sz="6000" dirty="0" smtClean="0">
                <a:solidFill>
                  <a:srgbClr val="FFC000"/>
                </a:solidFill>
              </a:rPr>
              <a:t> </a:t>
            </a:r>
            <a:r>
              <a:rPr lang="nn-NO" sz="6000" dirty="0" err="1" smtClean="0">
                <a:solidFill>
                  <a:srgbClr val="FFC000"/>
                </a:solidFill>
              </a:rPr>
              <a:t>challenge</a:t>
            </a:r>
            <a:r>
              <a:rPr lang="nn-NO" sz="6000" dirty="0" smtClean="0">
                <a:solidFill>
                  <a:srgbClr val="FFC000"/>
                </a:solidFill>
              </a:rPr>
              <a:t> #3</a:t>
            </a:r>
            <a:endParaRPr lang="nb-NO" sz="6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3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493658" y="843559"/>
            <a:ext cx="6156684" cy="339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nb-NO" sz="5400" b="1" dirty="0" err="1">
                <a:solidFill>
                  <a:srgbClr val="FFFFFF"/>
                </a:solidFill>
              </a:rPr>
              <a:t>reason</a:t>
            </a:r>
            <a:r>
              <a:rPr lang="nb-NO" sz="5400" b="1" dirty="0">
                <a:solidFill>
                  <a:srgbClr val="FFFFFF"/>
                </a:solidFill>
              </a:rPr>
              <a:t> </a:t>
            </a:r>
            <a:r>
              <a:rPr lang="nb-NO" sz="5400" b="1" dirty="0" smtClean="0">
                <a:solidFill>
                  <a:srgbClr val="FFFFFF"/>
                </a:solidFill>
              </a:rPr>
              <a:t>#4:</a:t>
            </a:r>
            <a:r>
              <a:rPr lang="nb-NO" sz="5400" b="1" dirty="0">
                <a:solidFill>
                  <a:srgbClr val="FFFFFF"/>
                </a:solidFill>
              </a:rPr>
              <a:t/>
            </a:r>
            <a:br>
              <a:rPr lang="nb-NO" sz="5400" b="1" dirty="0">
                <a:solidFill>
                  <a:srgbClr val="FFFFFF"/>
                </a:solidFill>
              </a:rPr>
            </a:br>
            <a:r>
              <a:rPr lang="nb-NO" sz="5400" b="1" dirty="0" err="1" smtClean="0">
                <a:solidFill>
                  <a:srgbClr val="FFFFFF"/>
                </a:solidFill>
              </a:rPr>
              <a:t>artificial</a:t>
            </a:r>
            <a:r>
              <a:rPr lang="nb-NO" sz="5400" b="1" dirty="0" smtClean="0">
                <a:solidFill>
                  <a:srgbClr val="FFFFFF"/>
                </a:solidFill>
              </a:rPr>
              <a:t> </a:t>
            </a:r>
            <a:r>
              <a:rPr lang="nb-NO" sz="5400" b="1" dirty="0" err="1" smtClean="0">
                <a:solidFill>
                  <a:srgbClr val="FFFFFF"/>
                </a:solidFill>
              </a:rPr>
              <a:t>intelligence</a:t>
            </a:r>
            <a:r>
              <a:rPr lang="nb-NO" sz="5400" b="1" dirty="0" smtClean="0">
                <a:solidFill>
                  <a:srgbClr val="FFFFFF"/>
                </a:solidFill>
              </a:rPr>
              <a:t/>
            </a:r>
            <a:br>
              <a:rPr lang="nb-NO" sz="5400" b="1" dirty="0" smtClean="0">
                <a:solidFill>
                  <a:srgbClr val="FFFFFF"/>
                </a:solidFill>
              </a:rPr>
            </a:br>
            <a:r>
              <a:rPr lang="nb-NO" sz="5400" b="1" dirty="0" smtClean="0">
                <a:solidFill>
                  <a:srgbClr val="FFFFFF"/>
                </a:solidFill>
              </a:rPr>
              <a:t> is unfair</a:t>
            </a:r>
            <a:endParaRPr lang="nb-NO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1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6426"/>
            <a:ext cx="9367428" cy="62449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28184" y="3695373"/>
            <a:ext cx="2736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</a:rPr>
              <a:t>What is fair?</a:t>
            </a:r>
            <a:endParaRPr lang="nb-NO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9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400" dirty="0" smtClean="0"/>
              <a:t>GDPR</a:t>
            </a:r>
            <a:r>
              <a:rPr lang="nb-NO" sz="4400" dirty="0"/>
              <a:t> </a:t>
            </a:r>
            <a:r>
              <a:rPr lang="nb-NO" sz="4400" dirty="0" smtClean="0"/>
              <a:t>2016/679</a:t>
            </a:r>
            <a:r>
              <a:rPr lang="en-US" sz="4400" dirty="0" smtClean="0"/>
              <a:t> 71)</a:t>
            </a:r>
            <a:endParaRPr lang="nb-NO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275606"/>
            <a:ext cx="7992888" cy="3086100"/>
          </a:xfrm>
        </p:spPr>
        <p:txBody>
          <a:bodyPr/>
          <a:lstStyle/>
          <a:p>
            <a:pPr marL="0" indent="0">
              <a:buNone/>
            </a:pPr>
            <a:r>
              <a:rPr lang="nb-NO" sz="3600" i="1" dirty="0" smtClean="0"/>
              <a:t>[…] </a:t>
            </a:r>
            <a:r>
              <a:rPr lang="en-US" sz="3600" i="1" dirty="0" smtClean="0"/>
              <a:t>In </a:t>
            </a:r>
            <a:r>
              <a:rPr lang="en-US" sz="3600" i="1" dirty="0"/>
              <a:t>order to ensure </a:t>
            </a:r>
            <a:r>
              <a:rPr lang="en-US" sz="3600" i="1" u="sng" dirty="0">
                <a:solidFill>
                  <a:srgbClr val="FFFF00"/>
                </a:solidFill>
              </a:rPr>
              <a:t>fair and transparent processing</a:t>
            </a:r>
            <a:r>
              <a:rPr lang="en-US" sz="3600" i="1" dirty="0"/>
              <a:t> […], the controller should use </a:t>
            </a:r>
            <a:r>
              <a:rPr lang="en-US" sz="3600" i="1" u="sng" dirty="0">
                <a:solidFill>
                  <a:srgbClr val="FFFF00"/>
                </a:solidFill>
              </a:rPr>
              <a:t>appropriate mathematical or statistical procedures </a:t>
            </a:r>
            <a:r>
              <a:rPr lang="en-US" sz="3600" i="1" dirty="0"/>
              <a:t>for the </a:t>
            </a:r>
            <a:r>
              <a:rPr lang="en-US" sz="3600" i="1" dirty="0" smtClean="0"/>
              <a:t>profiling, </a:t>
            </a:r>
            <a:endParaRPr lang="nb-NO" sz="3600" i="1" dirty="0"/>
          </a:p>
        </p:txBody>
      </p:sp>
    </p:spTree>
    <p:extLst>
      <p:ext uri="{BB962C8B-B14F-4D97-AF65-F5344CB8AC3E}">
        <p14:creationId xmlns:p14="http://schemas.microsoft.com/office/powerpoint/2010/main" val="70701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56" y="195486"/>
            <a:ext cx="3683422" cy="4803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05663" y="1635646"/>
            <a:ext cx="4472699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4400" dirty="0" smtClean="0">
                <a:solidFill>
                  <a:schemeClr val="bg1"/>
                </a:solidFill>
                <a:latin typeface="Exchange SSm 4r"/>
              </a:rPr>
              <a:t>amazon.com</a:t>
            </a:r>
            <a:endParaRPr lang="nb-NO" sz="4400" dirty="0">
              <a:solidFill>
                <a:schemeClr val="bg1"/>
              </a:solidFill>
              <a:latin typeface="Exchange SSm 4r"/>
            </a:endParaRPr>
          </a:p>
          <a:p>
            <a:pPr algn="ctr"/>
            <a:endParaRPr lang="nb-NO" sz="4400" dirty="0" smtClean="0">
              <a:solidFill>
                <a:schemeClr val="bg1"/>
              </a:solidFill>
              <a:latin typeface="Exchange SSm 4r"/>
            </a:endParaRPr>
          </a:p>
          <a:p>
            <a:pPr algn="ctr"/>
            <a:r>
              <a:rPr lang="nb-NO" sz="4800" dirty="0" smtClean="0">
                <a:solidFill>
                  <a:srgbClr val="FFC000"/>
                </a:solidFill>
                <a:latin typeface="Exchange SSm 4r"/>
              </a:rPr>
              <a:t>$23,698,655.93</a:t>
            </a:r>
            <a:endParaRPr lang="nb-NO" sz="4800" dirty="0">
              <a:solidFill>
                <a:srgbClr val="FFC000"/>
              </a:solidFill>
            </a:endParaRPr>
          </a:p>
        </p:txBody>
      </p:sp>
      <p:pic>
        <p:nvPicPr>
          <p:cNvPr id="6" name="Picture 4" descr="Image result for amazon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63613"/>
            <a:ext cx="3331914" cy="187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06526" y="4695438"/>
            <a:ext cx="43088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200" dirty="0"/>
              <a:t>https://www.wired.com/2011/04/amazon-flies-24-million/</a:t>
            </a:r>
          </a:p>
        </p:txBody>
      </p:sp>
    </p:spTree>
    <p:extLst>
      <p:ext uri="{BB962C8B-B14F-4D97-AF65-F5344CB8AC3E}">
        <p14:creationId xmlns:p14="http://schemas.microsoft.com/office/powerpoint/2010/main" val="347565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400" dirty="0" smtClean="0"/>
              <a:t>GDPR</a:t>
            </a:r>
            <a:r>
              <a:rPr lang="nb-NO" sz="4400" dirty="0"/>
              <a:t> </a:t>
            </a:r>
            <a:r>
              <a:rPr lang="nb-NO" sz="4400" dirty="0" smtClean="0"/>
              <a:t>2016/679</a:t>
            </a:r>
            <a:r>
              <a:rPr lang="en-US" sz="4400" dirty="0" smtClean="0"/>
              <a:t> 71)</a:t>
            </a:r>
            <a:endParaRPr lang="nb-NO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31590"/>
            <a:ext cx="7992888" cy="3086100"/>
          </a:xfrm>
        </p:spPr>
        <p:txBody>
          <a:bodyPr/>
          <a:lstStyle/>
          <a:p>
            <a:pPr marL="0" indent="0">
              <a:buNone/>
            </a:pPr>
            <a:r>
              <a:rPr lang="en-US" sz="3600" i="1" dirty="0" smtClean="0"/>
              <a:t>[…] </a:t>
            </a:r>
            <a:r>
              <a:rPr lang="en-US" sz="3600" i="1" dirty="0"/>
              <a:t>and that </a:t>
            </a:r>
            <a:r>
              <a:rPr lang="en-US" sz="3600" i="1" dirty="0">
                <a:solidFill>
                  <a:srgbClr val="FFFF00"/>
                </a:solidFill>
              </a:rPr>
              <a:t>prevents</a:t>
            </a:r>
            <a:r>
              <a:rPr lang="en-US" sz="3600" i="1" dirty="0"/>
              <a:t>, inter alia, </a:t>
            </a:r>
            <a:r>
              <a:rPr lang="en-US" sz="3600" i="1" dirty="0">
                <a:solidFill>
                  <a:srgbClr val="FFFF00"/>
                </a:solidFill>
              </a:rPr>
              <a:t>discriminatory effects </a:t>
            </a:r>
            <a:r>
              <a:rPr lang="en-US" sz="3600" i="1" dirty="0"/>
              <a:t>on natural persons on the basis of racial or ethnic origin, political opinion, religion or beliefs, </a:t>
            </a:r>
            <a:r>
              <a:rPr lang="en-US" sz="3600" i="1" dirty="0" smtClean="0"/>
              <a:t>[…] or </a:t>
            </a:r>
            <a:r>
              <a:rPr lang="en-US" sz="3600" i="1" dirty="0"/>
              <a:t>that result in measures having such an effect</a:t>
            </a:r>
            <a:r>
              <a:rPr lang="en-US" sz="3600" i="1" dirty="0" smtClean="0"/>
              <a:t>.</a:t>
            </a:r>
            <a:endParaRPr lang="nb-NO" sz="3600" i="1" dirty="0"/>
          </a:p>
        </p:txBody>
      </p:sp>
    </p:spTree>
    <p:extLst>
      <p:ext uri="{BB962C8B-B14F-4D97-AF65-F5344CB8AC3E}">
        <p14:creationId xmlns:p14="http://schemas.microsoft.com/office/powerpoint/2010/main" val="19876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0" y="195486"/>
            <a:ext cx="8700740" cy="32697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80038" y="4011909"/>
            <a:ext cx="3494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Courtland: “The bias detectives"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1800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Nature, vol. 558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(2018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lang="nb-NO" sz="1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5911" y="401191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dirty="0">
                <a:latin typeface="+mn-lt"/>
              </a:rPr>
              <a:t>«</a:t>
            </a:r>
            <a:r>
              <a:rPr lang="nb-NO" dirty="0" err="1">
                <a:latin typeface="+mn-lt"/>
              </a:rPr>
              <a:t>high</a:t>
            </a:r>
            <a:r>
              <a:rPr lang="nb-NO" dirty="0">
                <a:latin typeface="+mn-lt"/>
              </a:rPr>
              <a:t> risk»: 2/3 </a:t>
            </a:r>
            <a:r>
              <a:rPr lang="nb-NO" dirty="0" err="1">
                <a:latin typeface="+mn-lt"/>
              </a:rPr>
              <a:t>chance</a:t>
            </a:r>
            <a:r>
              <a:rPr lang="nb-NO" dirty="0">
                <a:latin typeface="+mn-lt"/>
              </a:rPr>
              <a:t> </a:t>
            </a:r>
            <a:r>
              <a:rPr lang="nb-NO" dirty="0" err="1">
                <a:latin typeface="+mn-lt"/>
              </a:rPr>
              <a:t>of</a:t>
            </a:r>
            <a:r>
              <a:rPr lang="nb-NO" dirty="0">
                <a:latin typeface="+mn-lt"/>
              </a:rPr>
              <a:t> </a:t>
            </a:r>
            <a:r>
              <a:rPr lang="nb-NO" dirty="0" err="1">
                <a:latin typeface="+mn-lt"/>
              </a:rPr>
              <a:t>being</a:t>
            </a:r>
            <a:r>
              <a:rPr lang="nb-NO" dirty="0">
                <a:latin typeface="+mn-lt"/>
              </a:rPr>
              <a:t> </a:t>
            </a:r>
            <a:r>
              <a:rPr lang="nb-NO" dirty="0" err="1">
                <a:latin typeface="+mn-lt"/>
              </a:rPr>
              <a:t>rearrested</a:t>
            </a:r>
            <a:r>
              <a:rPr lang="nb-NO" dirty="0">
                <a:latin typeface="+mn-lt"/>
              </a:rPr>
              <a:t> </a:t>
            </a:r>
            <a:r>
              <a:rPr lang="nb-NO" dirty="0" err="1">
                <a:latin typeface="+mn-lt"/>
              </a:rPr>
              <a:t>after</a:t>
            </a:r>
            <a:r>
              <a:rPr lang="nb-NO" dirty="0">
                <a:latin typeface="+mn-lt"/>
              </a:rPr>
              <a:t> </a:t>
            </a:r>
            <a:r>
              <a:rPr lang="nb-NO" dirty="0" err="1">
                <a:latin typeface="+mn-lt"/>
              </a:rPr>
              <a:t>two</a:t>
            </a:r>
            <a:r>
              <a:rPr lang="nb-NO" dirty="0">
                <a:latin typeface="+mn-lt"/>
              </a:rPr>
              <a:t> </a:t>
            </a:r>
            <a:r>
              <a:rPr lang="nb-NO" dirty="0" err="1">
                <a:latin typeface="+mn-lt"/>
              </a:rPr>
              <a:t>years</a:t>
            </a:r>
            <a:r>
              <a:rPr lang="nb-NO" dirty="0">
                <a:latin typeface="+mn-lt"/>
              </a:rPr>
              <a:t> («</a:t>
            </a:r>
            <a:r>
              <a:rPr lang="nb-NO" dirty="0" err="1">
                <a:latin typeface="+mn-lt"/>
              </a:rPr>
              <a:t>predictive</a:t>
            </a:r>
            <a:r>
              <a:rPr lang="nb-NO" dirty="0">
                <a:latin typeface="+mn-lt"/>
              </a:rPr>
              <a:t> </a:t>
            </a:r>
            <a:r>
              <a:rPr lang="nb-NO" dirty="0" err="1">
                <a:latin typeface="+mn-lt"/>
              </a:rPr>
              <a:t>parity</a:t>
            </a:r>
            <a:r>
              <a:rPr lang="nb-NO" dirty="0">
                <a:latin typeface="+mn-lt"/>
              </a:rPr>
              <a:t>»)</a:t>
            </a:r>
            <a:endParaRPr lang="nb-NO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912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1520" y="243725"/>
            <a:ext cx="8642350" cy="300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3644918"/>
            <a:ext cx="3529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dirty="0">
                <a:latin typeface="+mn-lt"/>
              </a:rPr>
              <a:t>3/10 and 2/3 </a:t>
            </a:r>
            <a:r>
              <a:rPr lang="nb-NO" sz="2400" dirty="0" err="1">
                <a:latin typeface="+mn-lt"/>
              </a:rPr>
              <a:t>of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high</a:t>
            </a:r>
            <a:r>
              <a:rPr lang="nb-NO" sz="2400" dirty="0">
                <a:latin typeface="+mn-lt"/>
              </a:rPr>
              <a:t> risk </a:t>
            </a:r>
            <a:r>
              <a:rPr lang="nb-NO" sz="2400" dirty="0" err="1">
                <a:latin typeface="+mn-lt"/>
              </a:rPr>
              <a:t>group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are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rearrested</a:t>
            </a:r>
            <a:endParaRPr lang="nb-NO" sz="24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48064" y="3650165"/>
            <a:ext cx="3529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dirty="0">
                <a:latin typeface="+mn-lt"/>
              </a:rPr>
              <a:t>6/10 and 2/3 </a:t>
            </a:r>
            <a:r>
              <a:rPr lang="nb-NO" sz="2400" dirty="0" err="1">
                <a:latin typeface="+mn-lt"/>
              </a:rPr>
              <a:t>of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high</a:t>
            </a:r>
            <a:r>
              <a:rPr lang="nb-NO" sz="2400" dirty="0">
                <a:latin typeface="+mn-lt"/>
              </a:rPr>
              <a:t> risk </a:t>
            </a:r>
            <a:r>
              <a:rPr lang="nb-NO" sz="2400" dirty="0" err="1">
                <a:latin typeface="+mn-lt"/>
              </a:rPr>
              <a:t>group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are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rearrested</a:t>
            </a:r>
            <a:endParaRPr lang="nb-NO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34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1520" y="244945"/>
            <a:ext cx="8642350" cy="300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3383494"/>
            <a:ext cx="3529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dirty="0">
                <a:latin typeface="+mn-lt"/>
              </a:rPr>
              <a:t>1/7 = 14 % </a:t>
            </a:r>
            <a:r>
              <a:rPr lang="nb-NO" dirty="0" err="1">
                <a:latin typeface="+mn-lt"/>
              </a:rPr>
              <a:t>incorrectly</a:t>
            </a:r>
            <a:r>
              <a:rPr lang="nb-NO" dirty="0">
                <a:latin typeface="+mn-lt"/>
              </a:rPr>
              <a:t> </a:t>
            </a:r>
            <a:br>
              <a:rPr lang="nb-NO" dirty="0">
                <a:latin typeface="+mn-lt"/>
              </a:rPr>
            </a:br>
            <a:r>
              <a:rPr lang="nb-NO" dirty="0" err="1">
                <a:latin typeface="+mn-lt"/>
              </a:rPr>
              <a:t>classified</a:t>
            </a:r>
            <a:r>
              <a:rPr lang="nb-NO" dirty="0">
                <a:latin typeface="+mn-lt"/>
              </a:rPr>
              <a:t> as </a:t>
            </a:r>
            <a:r>
              <a:rPr lang="nb-NO" dirty="0" err="1">
                <a:latin typeface="+mn-lt"/>
              </a:rPr>
              <a:t>high</a:t>
            </a:r>
            <a:r>
              <a:rPr lang="nb-NO" dirty="0">
                <a:latin typeface="+mn-lt"/>
              </a:rPr>
              <a:t> risk</a:t>
            </a:r>
            <a:endParaRPr lang="nb-NO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0032" y="3383494"/>
            <a:ext cx="3529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dirty="0">
                <a:latin typeface="+mn-lt"/>
              </a:rPr>
              <a:t>2/4 = 50 % </a:t>
            </a:r>
            <a:r>
              <a:rPr lang="nb-NO" dirty="0" err="1">
                <a:latin typeface="+mn-lt"/>
              </a:rPr>
              <a:t>incorrectly</a:t>
            </a:r>
            <a:r>
              <a:rPr lang="nb-NO" dirty="0">
                <a:latin typeface="+mn-lt"/>
              </a:rPr>
              <a:t> </a:t>
            </a:r>
            <a:br>
              <a:rPr lang="nb-NO" dirty="0">
                <a:latin typeface="+mn-lt"/>
              </a:rPr>
            </a:br>
            <a:r>
              <a:rPr lang="nb-NO" dirty="0" err="1">
                <a:latin typeface="+mn-lt"/>
              </a:rPr>
              <a:t>classified</a:t>
            </a:r>
            <a:r>
              <a:rPr lang="nb-NO" dirty="0">
                <a:latin typeface="+mn-lt"/>
              </a:rPr>
              <a:t> as </a:t>
            </a:r>
            <a:r>
              <a:rPr lang="nb-NO" dirty="0" err="1">
                <a:latin typeface="+mn-lt"/>
              </a:rPr>
              <a:t>high</a:t>
            </a:r>
            <a:r>
              <a:rPr lang="nb-NO" dirty="0">
                <a:latin typeface="+mn-lt"/>
              </a:rPr>
              <a:t> risk</a:t>
            </a:r>
          </a:p>
        </p:txBody>
      </p:sp>
      <p:sp>
        <p:nvSpPr>
          <p:cNvPr id="7" name="Rectangle 6"/>
          <p:cNvSpPr/>
          <p:nvPr/>
        </p:nvSpPr>
        <p:spPr>
          <a:xfrm>
            <a:off x="4860032" y="4261700"/>
            <a:ext cx="3529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dirty="0">
                <a:latin typeface="+mn-lt"/>
              </a:rPr>
              <a:t>false positives </a:t>
            </a:r>
            <a:r>
              <a:rPr lang="nb-NO" dirty="0" err="1">
                <a:latin typeface="+mn-lt"/>
              </a:rPr>
              <a:t>are</a:t>
            </a:r>
            <a:r>
              <a:rPr lang="nb-NO" dirty="0">
                <a:latin typeface="+mn-lt"/>
              </a:rPr>
              <a:t> more </a:t>
            </a:r>
            <a:r>
              <a:rPr lang="nb-NO" dirty="0" err="1">
                <a:latin typeface="+mn-lt"/>
              </a:rPr>
              <a:t>likely</a:t>
            </a:r>
            <a:r>
              <a:rPr lang="nb-NO" dirty="0">
                <a:latin typeface="+mn-lt"/>
              </a:rPr>
              <a:t/>
            </a:r>
            <a:br>
              <a:rPr lang="nb-NO" dirty="0">
                <a:latin typeface="+mn-lt"/>
              </a:rPr>
            </a:br>
            <a:r>
              <a:rPr lang="nb-NO" dirty="0">
                <a:latin typeface="+mn-lt"/>
              </a:rPr>
              <a:t>in </a:t>
            </a:r>
            <a:r>
              <a:rPr lang="nb-NO" dirty="0" err="1">
                <a:latin typeface="+mn-lt"/>
              </a:rPr>
              <a:t>this</a:t>
            </a:r>
            <a:r>
              <a:rPr lang="nb-NO" dirty="0">
                <a:latin typeface="+mn-lt"/>
              </a:rPr>
              <a:t> </a:t>
            </a:r>
            <a:r>
              <a:rPr lang="nb-NO" dirty="0" err="1">
                <a:latin typeface="+mn-lt"/>
              </a:rPr>
              <a:t>group</a:t>
            </a:r>
            <a:endParaRPr lang="nb-NO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84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>
              <a:latin typeface="+mn-lt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78559" y="334707"/>
            <a:ext cx="6186881" cy="214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5928" y="2859782"/>
            <a:ext cx="3888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dirty="0">
                <a:latin typeface="+mn-lt"/>
              </a:rPr>
              <a:t>as </a:t>
            </a:r>
            <a:r>
              <a:rPr lang="nb-NO" sz="2400" dirty="0" err="1">
                <a:latin typeface="+mn-lt"/>
              </a:rPr>
              <a:t>long</a:t>
            </a:r>
            <a:r>
              <a:rPr lang="nb-NO" sz="2400" dirty="0">
                <a:latin typeface="+mn-lt"/>
              </a:rPr>
              <a:t> as </a:t>
            </a:r>
            <a:r>
              <a:rPr lang="nb-NO" sz="2400" dirty="0" err="1">
                <a:latin typeface="+mn-lt"/>
              </a:rPr>
              <a:t>the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members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of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the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two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groups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are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rearrested</a:t>
            </a:r>
            <a:r>
              <a:rPr lang="nb-NO" sz="2400" dirty="0">
                <a:latin typeface="+mn-lt"/>
              </a:rPr>
              <a:t> at different rates, it is </a:t>
            </a:r>
            <a:r>
              <a:rPr lang="nb-NO" sz="2400" dirty="0" err="1">
                <a:latin typeface="+mn-lt"/>
              </a:rPr>
              <a:t>difficult</a:t>
            </a:r>
            <a:r>
              <a:rPr lang="nb-NO" sz="2400" dirty="0">
                <a:latin typeface="+mn-lt"/>
              </a:rPr>
              <a:t> to </a:t>
            </a:r>
            <a:r>
              <a:rPr lang="nb-NO" sz="2400" dirty="0" err="1">
                <a:latin typeface="+mn-lt"/>
              </a:rPr>
              <a:t>achieve</a:t>
            </a:r>
            <a:endParaRPr lang="nb-NO" sz="2400" u="sng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9992" y="3044448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u="sng" dirty="0" err="1">
                <a:latin typeface="+mn-lt"/>
              </a:rPr>
              <a:t>predictive</a:t>
            </a:r>
            <a:r>
              <a:rPr lang="nb-NO" sz="2400" u="sng" dirty="0">
                <a:latin typeface="+mn-lt"/>
              </a:rPr>
              <a:t> </a:t>
            </a:r>
            <a:r>
              <a:rPr lang="nb-NO" sz="2400" u="sng" dirty="0" err="1">
                <a:latin typeface="+mn-lt"/>
              </a:rPr>
              <a:t>parity</a:t>
            </a:r>
            <a:r>
              <a:rPr lang="nb-NO" sz="2400" dirty="0">
                <a:latin typeface="+mn-lt"/>
              </a:rPr>
              <a:t> («2/3 </a:t>
            </a:r>
            <a:r>
              <a:rPr lang="nb-NO" sz="2400" dirty="0" err="1">
                <a:latin typeface="+mn-lt"/>
              </a:rPr>
              <a:t>of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high</a:t>
            </a:r>
            <a:r>
              <a:rPr lang="nb-NO" sz="2400" dirty="0">
                <a:latin typeface="+mn-lt"/>
              </a:rPr>
              <a:t> risk </a:t>
            </a:r>
            <a:r>
              <a:rPr lang="nb-NO" sz="2400" dirty="0" err="1">
                <a:latin typeface="+mn-lt"/>
              </a:rPr>
              <a:t>group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rearrested</a:t>
            </a:r>
            <a:r>
              <a:rPr lang="nb-NO" sz="2400" dirty="0">
                <a:latin typeface="+mn-lt"/>
              </a:rPr>
              <a:t>») </a:t>
            </a:r>
            <a:br>
              <a:rPr lang="nb-NO" sz="2400" dirty="0">
                <a:latin typeface="+mn-lt"/>
              </a:rPr>
            </a:br>
            <a:r>
              <a:rPr lang="nb-NO" sz="2400" dirty="0">
                <a:latin typeface="+mn-lt"/>
              </a:rPr>
              <a:t>and </a:t>
            </a:r>
            <a:br>
              <a:rPr lang="nb-NO" sz="2400" dirty="0">
                <a:latin typeface="+mn-lt"/>
              </a:rPr>
            </a:br>
            <a:r>
              <a:rPr lang="nb-NO" sz="2400" u="sng" dirty="0" err="1">
                <a:latin typeface="+mn-lt"/>
              </a:rPr>
              <a:t>equal</a:t>
            </a:r>
            <a:r>
              <a:rPr lang="nb-NO" sz="2400" u="sng" dirty="0">
                <a:latin typeface="+mn-lt"/>
              </a:rPr>
              <a:t> false-positive rates</a:t>
            </a:r>
            <a:endParaRPr lang="nb-NO" sz="2400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805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rot="16200000">
            <a:off x="-1389331" y="1739763"/>
            <a:ext cx="4806681" cy="166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23728" y="411510"/>
            <a:ext cx="676875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3200" dirty="0" err="1">
                <a:latin typeface="+mn-lt"/>
              </a:rPr>
              <a:t>mathematically</a:t>
            </a:r>
            <a:r>
              <a:rPr lang="nb-NO" sz="3200" dirty="0">
                <a:latin typeface="+mn-lt"/>
              </a:rPr>
              <a:t> </a:t>
            </a:r>
            <a:r>
              <a:rPr lang="nb-NO" sz="4800" dirty="0">
                <a:latin typeface="+mn-lt"/>
              </a:rPr>
              <a:t>impossible</a:t>
            </a:r>
            <a:r>
              <a:rPr lang="nb-NO" sz="3200" dirty="0">
                <a:latin typeface="+mn-lt"/>
              </a:rPr>
              <a:t> </a:t>
            </a:r>
            <a:r>
              <a:rPr lang="nb-NO" sz="3200" dirty="0" smtClean="0">
                <a:latin typeface="+mn-lt"/>
              </a:rPr>
              <a:t/>
            </a:r>
            <a:br>
              <a:rPr lang="nb-NO" sz="3200" dirty="0" smtClean="0">
                <a:latin typeface="+mn-lt"/>
              </a:rPr>
            </a:br>
            <a:r>
              <a:rPr lang="nb-NO" sz="3200" dirty="0" smtClean="0">
                <a:latin typeface="+mn-lt"/>
              </a:rPr>
              <a:t>to </a:t>
            </a:r>
            <a:r>
              <a:rPr lang="nb-NO" sz="3200" dirty="0" err="1">
                <a:latin typeface="+mn-lt"/>
              </a:rPr>
              <a:t>satisfy</a:t>
            </a:r>
            <a:r>
              <a:rPr lang="nb-NO" sz="3200" dirty="0">
                <a:latin typeface="+mn-lt"/>
              </a:rPr>
              <a:t/>
            </a:r>
            <a:br>
              <a:rPr lang="nb-NO" sz="3200" dirty="0">
                <a:latin typeface="+mn-lt"/>
              </a:rPr>
            </a:br>
            <a:r>
              <a:rPr lang="nb-NO" sz="3200" dirty="0">
                <a:latin typeface="+mn-lt"/>
              </a:rPr>
              <a:t/>
            </a:r>
            <a:br>
              <a:rPr lang="nb-NO" sz="3200" dirty="0">
                <a:latin typeface="+mn-lt"/>
              </a:rPr>
            </a:br>
            <a:r>
              <a:rPr lang="nb-NO" sz="3200" u="sng" dirty="0" err="1">
                <a:latin typeface="+mn-lt"/>
              </a:rPr>
              <a:t>predictive</a:t>
            </a:r>
            <a:r>
              <a:rPr lang="nb-NO" sz="3200" u="sng" dirty="0">
                <a:latin typeface="+mn-lt"/>
              </a:rPr>
              <a:t> </a:t>
            </a:r>
            <a:r>
              <a:rPr lang="nb-NO" sz="3200" u="sng" dirty="0" err="1" smtClean="0">
                <a:latin typeface="+mn-lt"/>
              </a:rPr>
              <a:t>parity</a:t>
            </a:r>
            <a:r>
              <a:rPr lang="nb-NO" sz="3200" dirty="0">
                <a:latin typeface="+mn-lt"/>
              </a:rPr>
              <a:t/>
            </a:r>
            <a:br>
              <a:rPr lang="nb-NO" sz="3200" dirty="0">
                <a:latin typeface="+mn-lt"/>
              </a:rPr>
            </a:br>
            <a:r>
              <a:rPr lang="nb-NO" sz="3200" dirty="0">
                <a:latin typeface="+mn-lt"/>
              </a:rPr>
              <a:t>and </a:t>
            </a:r>
            <a:br>
              <a:rPr lang="nb-NO" sz="3200" dirty="0">
                <a:latin typeface="+mn-lt"/>
              </a:rPr>
            </a:br>
            <a:r>
              <a:rPr lang="nb-NO" sz="3200" u="sng" dirty="0" err="1">
                <a:latin typeface="+mn-lt"/>
              </a:rPr>
              <a:t>equal</a:t>
            </a:r>
            <a:r>
              <a:rPr lang="nb-NO" sz="3200" u="sng" dirty="0">
                <a:latin typeface="+mn-lt"/>
              </a:rPr>
              <a:t> false-positive rates</a:t>
            </a:r>
            <a:r>
              <a:rPr lang="nb-NO" sz="3200" dirty="0">
                <a:latin typeface="+mn-lt"/>
              </a:rPr>
              <a:t/>
            </a:r>
            <a:br>
              <a:rPr lang="nb-NO" sz="3200" dirty="0">
                <a:latin typeface="+mn-lt"/>
              </a:rPr>
            </a:br>
            <a:r>
              <a:rPr lang="nb-NO" sz="3200" dirty="0">
                <a:latin typeface="+mn-lt"/>
              </a:rPr>
              <a:t>and </a:t>
            </a:r>
            <a:br>
              <a:rPr lang="nb-NO" sz="3200" dirty="0">
                <a:latin typeface="+mn-lt"/>
              </a:rPr>
            </a:br>
            <a:r>
              <a:rPr lang="nb-NO" sz="3200" u="sng" dirty="0" err="1">
                <a:latin typeface="+mn-lt"/>
              </a:rPr>
              <a:t>equal</a:t>
            </a:r>
            <a:r>
              <a:rPr lang="nb-NO" sz="3200" u="sng" dirty="0">
                <a:latin typeface="+mn-lt"/>
              </a:rPr>
              <a:t> false-negative </a:t>
            </a:r>
            <a:r>
              <a:rPr lang="nb-NO" sz="3200" u="sng" dirty="0" smtClean="0">
                <a:latin typeface="+mn-lt"/>
              </a:rPr>
              <a:t>rates</a:t>
            </a:r>
            <a:endParaRPr lang="nb-NO" sz="3200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37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b-NO" sz="4400" dirty="0"/>
              <a:t>u</a:t>
            </a:r>
            <a:r>
              <a:rPr lang="nb-NO" sz="4400" dirty="0" smtClean="0"/>
              <a:t>niversal fairness is </a:t>
            </a:r>
            <a:r>
              <a:rPr lang="nb-NO" sz="7200" b="1" dirty="0" smtClean="0"/>
              <a:t>impossible</a:t>
            </a:r>
            <a:r>
              <a:rPr lang="en-US" sz="4400" dirty="0" smtClean="0"/>
              <a:t> </a:t>
            </a:r>
            <a:endParaRPr lang="en-US" sz="4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561147" y="3435846"/>
            <a:ext cx="202170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sz="6600" dirty="0" smtClean="0"/>
              <a:t>help!</a:t>
            </a:r>
            <a:endParaRPr lang="nb-NO" sz="6600" dirty="0"/>
          </a:p>
        </p:txBody>
      </p:sp>
    </p:spTree>
    <p:extLst>
      <p:ext uri="{BB962C8B-B14F-4D97-AF65-F5344CB8AC3E}">
        <p14:creationId xmlns:p14="http://schemas.microsoft.com/office/powerpoint/2010/main" val="208091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GB" noProof="0" dirty="0">
              <a:latin typeface="+mn-lt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95486"/>
            <a:ext cx="5515514" cy="46997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12160" y="1031524"/>
            <a:ext cx="313184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200" dirty="0">
                <a:latin typeface="+mn-lt"/>
              </a:rPr>
              <a:t>COMPAS – </a:t>
            </a:r>
            <a:r>
              <a:rPr lang="nb-NO" sz="2200" dirty="0" err="1">
                <a:latin typeface="+mn-lt"/>
              </a:rPr>
              <a:t>Correctional</a:t>
            </a:r>
            <a:r>
              <a:rPr lang="nb-NO" sz="2200" dirty="0">
                <a:latin typeface="+mn-lt"/>
              </a:rPr>
              <a:t> </a:t>
            </a:r>
            <a:r>
              <a:rPr lang="nb-NO" sz="2200" dirty="0" err="1" smtClean="0">
                <a:latin typeface="+mn-lt"/>
              </a:rPr>
              <a:t>Offender</a:t>
            </a:r>
            <a:r>
              <a:rPr lang="nb-NO" sz="2200" dirty="0" smtClean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Management </a:t>
            </a:r>
            <a:r>
              <a:rPr lang="en-US" sz="2200" dirty="0">
                <a:latin typeface="+mn-lt"/>
              </a:rPr>
              <a:t>Profiling for Alternative Sanctions</a:t>
            </a:r>
            <a:endParaRPr lang="nb-NO" sz="2200" dirty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12160" y="3764123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 err="1">
                <a:solidFill>
                  <a:schemeClr val="bg1"/>
                </a:solidFill>
                <a:latin typeface="+mn-lt"/>
              </a:rPr>
              <a:t>Dressel</a:t>
            </a:r>
            <a:r>
              <a:rPr lang="en-US" sz="1350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en-US" sz="1350" dirty="0" err="1">
                <a:solidFill>
                  <a:schemeClr val="bg1"/>
                </a:solidFill>
                <a:latin typeface="+mn-lt"/>
              </a:rPr>
              <a:t>Farid</a:t>
            </a:r>
            <a:r>
              <a:rPr lang="en-US" sz="1350" dirty="0">
                <a:solidFill>
                  <a:schemeClr val="bg1"/>
                </a:solidFill>
                <a:latin typeface="+mn-lt"/>
              </a:rPr>
              <a:t>: "The accuracy, fairness, and limits of predicting recidivism." </a:t>
            </a:r>
            <a:r>
              <a:rPr lang="en-US" sz="1350" i="1" dirty="0">
                <a:solidFill>
                  <a:schemeClr val="bg1"/>
                </a:solidFill>
                <a:latin typeface="+mn-lt"/>
              </a:rPr>
              <a:t>Science Advances</a:t>
            </a:r>
            <a:r>
              <a:rPr lang="en-US" sz="1350" dirty="0">
                <a:solidFill>
                  <a:schemeClr val="bg1"/>
                </a:solidFill>
                <a:latin typeface="+mn-lt"/>
              </a:rPr>
              <a:t> 4.1 (2018)</a:t>
            </a:r>
            <a:endParaRPr lang="nb-NO" sz="135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892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95486"/>
            <a:ext cx="5544616" cy="47245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444208" y="843558"/>
            <a:ext cx="30598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</a:rPr>
              <a:t>COMPAS: calibrated probabilities</a:t>
            </a:r>
          </a:p>
          <a:p>
            <a:endParaRPr lang="en-US" sz="32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44208" y="2906197"/>
            <a:ext cx="26666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Critics: false positives/</a:t>
            </a:r>
            <a:b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negatives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14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611560" y="1635646"/>
            <a:ext cx="8208912" cy="31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nn-NO" sz="6600" dirty="0" err="1" smtClean="0">
                <a:solidFill>
                  <a:srgbClr val="FFFFFF"/>
                </a:solidFill>
              </a:rPr>
              <a:t>we</a:t>
            </a:r>
            <a:r>
              <a:rPr lang="nn-NO" sz="6600" dirty="0" smtClean="0">
                <a:solidFill>
                  <a:srgbClr val="FFFFFF"/>
                </a:solidFill>
              </a:rPr>
              <a:t> must </a:t>
            </a:r>
            <a:r>
              <a:rPr lang="nn-NO" sz="6600" dirty="0" err="1" smtClean="0">
                <a:solidFill>
                  <a:srgbClr val="FFFFFF"/>
                </a:solidFill>
              </a:rPr>
              <a:t>agree</a:t>
            </a:r>
            <a:r>
              <a:rPr lang="nn-NO" sz="6600" dirty="0" smtClean="0">
                <a:solidFill>
                  <a:srgbClr val="FFFFFF"/>
                </a:solidFill>
              </a:rPr>
              <a:t> </a:t>
            </a:r>
            <a:r>
              <a:rPr lang="nn-NO" sz="6600" dirty="0" err="1" smtClean="0">
                <a:solidFill>
                  <a:srgbClr val="FFFFFF"/>
                </a:solidFill>
              </a:rPr>
              <a:t>on</a:t>
            </a:r>
            <a:r>
              <a:rPr lang="nn-NO" sz="6600" dirty="0" smtClean="0">
                <a:solidFill>
                  <a:srgbClr val="FFFFFF"/>
                </a:solidFill>
              </a:rPr>
              <a:t> </a:t>
            </a:r>
            <a:r>
              <a:rPr lang="nn-NO" sz="6600" dirty="0" err="1" smtClean="0">
                <a:solidFill>
                  <a:srgbClr val="FFFFFF"/>
                </a:solidFill>
              </a:rPr>
              <a:t>what</a:t>
            </a:r>
            <a:r>
              <a:rPr lang="nn-NO" sz="6600" dirty="0" smtClean="0">
                <a:solidFill>
                  <a:srgbClr val="FFFFFF"/>
                </a:solidFill>
              </a:rPr>
              <a:t> is fair</a:t>
            </a:r>
          </a:p>
          <a:p>
            <a:pPr algn="ctr" defTabSz="685800">
              <a:defRPr/>
            </a:pPr>
            <a:r>
              <a:rPr lang="nn-NO" sz="6600" dirty="0" smtClean="0">
                <a:solidFill>
                  <a:srgbClr val="FFFFFF"/>
                </a:solidFill>
              </a:rPr>
              <a:t>+ </a:t>
            </a:r>
            <a:r>
              <a:rPr lang="nn-NO" sz="6600" dirty="0" err="1" smtClean="0">
                <a:solidFill>
                  <a:srgbClr val="FFFFFF"/>
                </a:solidFill>
              </a:rPr>
              <a:t>how</a:t>
            </a:r>
            <a:r>
              <a:rPr lang="nn-NO" sz="6600" dirty="0" smtClean="0">
                <a:solidFill>
                  <a:srgbClr val="FFFFFF"/>
                </a:solidFill>
              </a:rPr>
              <a:t> to </a:t>
            </a:r>
            <a:r>
              <a:rPr lang="nn-NO" sz="6600" dirty="0" err="1" smtClean="0">
                <a:solidFill>
                  <a:srgbClr val="FFFFFF"/>
                </a:solidFill>
              </a:rPr>
              <a:t>audit</a:t>
            </a:r>
            <a:r>
              <a:rPr lang="nn-NO" sz="6600" dirty="0" smtClean="0">
                <a:solidFill>
                  <a:srgbClr val="FFFFFF"/>
                </a:solidFill>
              </a:rPr>
              <a:t> AI?</a:t>
            </a:r>
            <a:endParaRPr lang="nb-NO" sz="66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white">
          <a:xfrm>
            <a:off x="395536" y="267494"/>
            <a:ext cx="8208912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r>
              <a:rPr lang="nn-NO" sz="6000" dirty="0" err="1">
                <a:solidFill>
                  <a:srgbClr val="FFC000"/>
                </a:solidFill>
              </a:rPr>
              <a:t>k</a:t>
            </a:r>
            <a:r>
              <a:rPr lang="nn-NO" sz="6000" dirty="0" err="1" smtClean="0">
                <a:solidFill>
                  <a:srgbClr val="FFC000"/>
                </a:solidFill>
              </a:rPr>
              <a:t>ey</a:t>
            </a:r>
            <a:r>
              <a:rPr lang="nn-NO" sz="6000" dirty="0" smtClean="0">
                <a:solidFill>
                  <a:srgbClr val="FFC000"/>
                </a:solidFill>
              </a:rPr>
              <a:t> </a:t>
            </a:r>
            <a:r>
              <a:rPr lang="nn-NO" sz="6000" dirty="0" err="1" smtClean="0">
                <a:solidFill>
                  <a:srgbClr val="FFC000"/>
                </a:solidFill>
              </a:rPr>
              <a:t>challenge</a:t>
            </a:r>
            <a:r>
              <a:rPr lang="nn-NO" sz="6000" dirty="0" smtClean="0">
                <a:solidFill>
                  <a:srgbClr val="FFC000"/>
                </a:solidFill>
              </a:rPr>
              <a:t> #4</a:t>
            </a:r>
            <a:endParaRPr lang="nb-NO" sz="6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8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white">
          <a:xfrm>
            <a:off x="683568" y="1059582"/>
            <a:ext cx="8064896" cy="31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nb-NO" sz="6600" b="1" dirty="0" smtClean="0">
                <a:solidFill>
                  <a:srgbClr val="FFFFFF"/>
                </a:solidFill>
              </a:rPr>
              <a:t>AI = a combination </a:t>
            </a:r>
            <a:r>
              <a:rPr lang="nb-NO" sz="6600" b="1" dirty="0" err="1" smtClean="0">
                <a:solidFill>
                  <a:srgbClr val="FFFFFF"/>
                </a:solidFill>
              </a:rPr>
              <a:t>of</a:t>
            </a:r>
            <a:r>
              <a:rPr lang="nb-NO" sz="6600" b="1" dirty="0" smtClean="0">
                <a:solidFill>
                  <a:srgbClr val="FFFFFF"/>
                </a:solidFill>
              </a:rPr>
              <a:t> </a:t>
            </a:r>
            <a:r>
              <a:rPr lang="nb-NO" sz="6600" b="1" dirty="0" err="1" smtClean="0">
                <a:solidFill>
                  <a:srgbClr val="FFFFFF"/>
                </a:solidFill>
              </a:rPr>
              <a:t>myriads</a:t>
            </a:r>
            <a:r>
              <a:rPr lang="nb-NO" sz="6600" b="1" dirty="0" smtClean="0">
                <a:solidFill>
                  <a:srgbClr val="FFFFFF"/>
                </a:solidFill>
              </a:rPr>
              <a:t> </a:t>
            </a:r>
            <a:r>
              <a:rPr lang="nb-NO" sz="6600" b="1" dirty="0" err="1" smtClean="0">
                <a:solidFill>
                  <a:srgbClr val="FFFFFF"/>
                </a:solidFill>
              </a:rPr>
              <a:t>of</a:t>
            </a:r>
            <a:r>
              <a:rPr lang="nb-NO" sz="6600" b="1" dirty="0" smtClean="0">
                <a:solidFill>
                  <a:srgbClr val="FFFFFF"/>
                </a:solidFill>
              </a:rPr>
              <a:t> </a:t>
            </a:r>
            <a:r>
              <a:rPr lang="nb-NO" sz="6600" b="1" dirty="0" err="1" smtClean="0">
                <a:solidFill>
                  <a:srgbClr val="FFFFFF"/>
                </a:solidFill>
              </a:rPr>
              <a:t>such</a:t>
            </a:r>
            <a:r>
              <a:rPr lang="nb-NO" sz="6600" b="1" dirty="0" smtClean="0">
                <a:solidFill>
                  <a:srgbClr val="FFFFFF"/>
                </a:solidFill>
              </a:rPr>
              <a:t> simple </a:t>
            </a:r>
            <a:r>
              <a:rPr lang="nb-NO" sz="6600" b="1" dirty="0" err="1" smtClean="0">
                <a:solidFill>
                  <a:srgbClr val="FFFFFF"/>
                </a:solidFill>
              </a:rPr>
              <a:t>algorithms</a:t>
            </a:r>
            <a:endParaRPr lang="nb-NO" sz="6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09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493658" y="843559"/>
            <a:ext cx="6156684" cy="339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nb-NO" sz="5400" b="1" dirty="0" err="1">
                <a:solidFill>
                  <a:srgbClr val="FFFFFF"/>
                </a:solidFill>
              </a:rPr>
              <a:t>reason</a:t>
            </a:r>
            <a:r>
              <a:rPr lang="nb-NO" sz="5400" b="1" dirty="0">
                <a:solidFill>
                  <a:srgbClr val="FFFFFF"/>
                </a:solidFill>
              </a:rPr>
              <a:t> </a:t>
            </a:r>
            <a:r>
              <a:rPr lang="nb-NO" sz="5400" b="1" dirty="0" smtClean="0">
                <a:solidFill>
                  <a:srgbClr val="FFFFFF"/>
                </a:solidFill>
              </a:rPr>
              <a:t>#5:</a:t>
            </a:r>
            <a:r>
              <a:rPr lang="nb-NO" sz="5400" b="1" dirty="0">
                <a:solidFill>
                  <a:srgbClr val="FFFFFF"/>
                </a:solidFill>
              </a:rPr>
              <a:t/>
            </a:r>
            <a:br>
              <a:rPr lang="nb-NO" sz="5400" b="1" dirty="0">
                <a:solidFill>
                  <a:srgbClr val="FFFFFF"/>
                </a:solidFill>
              </a:rPr>
            </a:br>
            <a:r>
              <a:rPr lang="nb-NO" sz="5400" b="1" dirty="0" err="1">
                <a:solidFill>
                  <a:srgbClr val="FFFFFF"/>
                </a:solidFill>
              </a:rPr>
              <a:t>artificial</a:t>
            </a:r>
            <a:r>
              <a:rPr lang="nb-NO" sz="5400" b="1" dirty="0">
                <a:solidFill>
                  <a:srgbClr val="FFFFFF"/>
                </a:solidFill>
              </a:rPr>
              <a:t> </a:t>
            </a:r>
            <a:r>
              <a:rPr lang="nb-NO" sz="5400" b="1" dirty="0" err="1">
                <a:solidFill>
                  <a:srgbClr val="FFFFFF"/>
                </a:solidFill>
              </a:rPr>
              <a:t>intelligence</a:t>
            </a:r>
            <a:r>
              <a:rPr lang="nb-NO" sz="5400" b="1" dirty="0">
                <a:solidFill>
                  <a:srgbClr val="FFFFFF"/>
                </a:solidFill>
              </a:rPr>
              <a:t> </a:t>
            </a:r>
            <a:r>
              <a:rPr lang="nb-NO" sz="5400" b="1" dirty="0" err="1">
                <a:solidFill>
                  <a:srgbClr val="FFFFFF"/>
                </a:solidFill>
              </a:rPr>
              <a:t>finds</a:t>
            </a:r>
            <a:r>
              <a:rPr lang="nb-NO" sz="5400" b="1" dirty="0">
                <a:solidFill>
                  <a:srgbClr val="FFFFFF"/>
                </a:solidFill>
              </a:rPr>
              <a:t> </a:t>
            </a:r>
            <a:r>
              <a:rPr lang="nb-NO" sz="5400" b="1" dirty="0" err="1">
                <a:solidFill>
                  <a:srgbClr val="FFFFFF"/>
                </a:solidFill>
              </a:rPr>
              <a:t>the</a:t>
            </a:r>
            <a:r>
              <a:rPr lang="nb-NO" sz="5400" b="1" dirty="0">
                <a:solidFill>
                  <a:srgbClr val="FFFFFF"/>
                </a:solidFill>
              </a:rPr>
              <a:t> </a:t>
            </a:r>
            <a:r>
              <a:rPr lang="nb-NO" sz="5400" b="1" dirty="0" err="1">
                <a:solidFill>
                  <a:srgbClr val="FFFFFF"/>
                </a:solidFill>
              </a:rPr>
              <a:t>shortest</a:t>
            </a:r>
            <a:r>
              <a:rPr lang="nb-NO" sz="5400" b="1" dirty="0">
                <a:solidFill>
                  <a:srgbClr val="FFFFFF"/>
                </a:solidFill>
              </a:rPr>
              <a:t> </a:t>
            </a:r>
            <a:r>
              <a:rPr lang="nb-NO" sz="5400" b="1" dirty="0" err="1">
                <a:solidFill>
                  <a:srgbClr val="FFFFFF"/>
                </a:solidFill>
              </a:rPr>
              <a:t>path</a:t>
            </a:r>
            <a:endParaRPr lang="nb-NO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00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TextBox 5"/>
          <p:cNvSpPr txBox="1"/>
          <p:nvPr/>
        </p:nvSpPr>
        <p:spPr bwMode="white">
          <a:xfrm>
            <a:off x="1817694" y="4742742"/>
            <a:ext cx="610267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en-US" sz="1500" dirty="0">
                <a:solidFill>
                  <a:schemeClr val="bg1"/>
                </a:solidFill>
              </a:rPr>
              <a:t>"Why Should I Trust You?“ </a:t>
            </a:r>
            <a:r>
              <a:rPr lang="nb-NO" sz="1500" dirty="0">
                <a:solidFill>
                  <a:schemeClr val="bg1"/>
                </a:solidFill>
              </a:rPr>
              <a:t>Marco </a:t>
            </a:r>
            <a:r>
              <a:rPr lang="nb-NO" sz="1500" dirty="0" err="1">
                <a:solidFill>
                  <a:schemeClr val="bg1"/>
                </a:solidFill>
              </a:rPr>
              <a:t>Ribeiro</a:t>
            </a:r>
            <a:r>
              <a:rPr lang="nb-NO" sz="1500" dirty="0">
                <a:solidFill>
                  <a:schemeClr val="bg1"/>
                </a:solidFill>
              </a:rPr>
              <a:t>, </a:t>
            </a:r>
            <a:r>
              <a:rPr lang="nb-NO" sz="1500" dirty="0" err="1">
                <a:solidFill>
                  <a:schemeClr val="bg1"/>
                </a:solidFill>
              </a:rPr>
              <a:t>University</a:t>
            </a:r>
            <a:r>
              <a:rPr lang="nb-NO" sz="1500" dirty="0">
                <a:solidFill>
                  <a:schemeClr val="bg1"/>
                </a:solidFill>
              </a:rPr>
              <a:t> </a:t>
            </a:r>
            <a:r>
              <a:rPr lang="nb-NO" sz="1500" dirty="0" err="1">
                <a:solidFill>
                  <a:schemeClr val="bg1"/>
                </a:solidFill>
              </a:rPr>
              <a:t>of</a:t>
            </a:r>
            <a:r>
              <a:rPr lang="nb-NO" sz="1500" dirty="0">
                <a:solidFill>
                  <a:schemeClr val="bg1"/>
                </a:solidFill>
              </a:rPr>
              <a:t> Washington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1" name="Picture 10" descr="Screen Shot 2016-02-02 at 1.20.3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9" b="49566"/>
          <a:stretch/>
        </p:blipFill>
        <p:spPr>
          <a:xfrm>
            <a:off x="7615" y="1275606"/>
            <a:ext cx="4511602" cy="2401615"/>
          </a:xfrm>
          <a:prstGeom prst="rect">
            <a:avLst/>
          </a:prstGeom>
        </p:spPr>
      </p:pic>
      <p:pic>
        <p:nvPicPr>
          <p:cNvPr id="12" name="Picture 11" descr="Screen Shot 2016-02-02 at 1.20.3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4" r="40299"/>
          <a:stretch/>
        </p:blipFill>
        <p:spPr>
          <a:xfrm>
            <a:off x="4519217" y="1275606"/>
            <a:ext cx="4609802" cy="23417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-324544" y="3577094"/>
            <a:ext cx="9937104" cy="1728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90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icture 6" descr="Screen Shot 2016-02-02 at 1.22.5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05"/>
          <a:stretch/>
        </p:blipFill>
        <p:spPr>
          <a:xfrm>
            <a:off x="1161429" y="951534"/>
            <a:ext cx="6839571" cy="37282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white">
          <a:xfrm>
            <a:off x="-180528" y="-164554"/>
            <a:ext cx="9505056" cy="3023905"/>
          </a:xfrm>
          <a:prstGeom prst="rect">
            <a:avLst/>
          </a:prstGeom>
          <a:solidFill>
            <a:schemeClr val="accent4">
              <a:lumMod val="65000"/>
              <a:lumOff val="35000"/>
              <a:alpha val="72000"/>
            </a:schemeClr>
          </a:solidFill>
          <a:ln>
            <a:noFill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/>
            <a:r>
              <a:rPr lang="nb-NO" sz="9600" dirty="0">
                <a:solidFill>
                  <a:srgbClr val="FFFFFF"/>
                </a:solidFill>
              </a:rPr>
              <a:t>A </a:t>
            </a:r>
            <a:r>
              <a:rPr lang="nb-NO" sz="9600" dirty="0" err="1">
                <a:solidFill>
                  <a:srgbClr val="FFFFFF"/>
                </a:solidFill>
              </a:rPr>
              <a:t>snow</a:t>
            </a:r>
            <a:r>
              <a:rPr lang="nb-NO" sz="9600" dirty="0">
                <a:solidFill>
                  <a:srgbClr val="FFFFFF"/>
                </a:solidFill>
              </a:rPr>
              <a:t> </a:t>
            </a:r>
            <a:r>
              <a:rPr lang="nb-NO" sz="9600" dirty="0" smtClean="0">
                <a:solidFill>
                  <a:srgbClr val="FFFFFF"/>
                </a:solidFill>
              </a:rPr>
              <a:t/>
            </a:r>
            <a:br>
              <a:rPr lang="nb-NO" sz="9600" dirty="0" smtClean="0">
                <a:solidFill>
                  <a:srgbClr val="FFFFFF"/>
                </a:solidFill>
              </a:rPr>
            </a:br>
            <a:r>
              <a:rPr lang="nb-NO" sz="9600" dirty="0" err="1" smtClean="0">
                <a:solidFill>
                  <a:srgbClr val="FFFFFF"/>
                </a:solidFill>
              </a:rPr>
              <a:t>predictor</a:t>
            </a:r>
            <a:r>
              <a:rPr lang="nb-NO" sz="9600" dirty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243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611560" y="1995686"/>
            <a:ext cx="8208912" cy="228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nn-NO" sz="4800" dirty="0" smtClean="0">
                <a:solidFill>
                  <a:srgbClr val="FFFFFF"/>
                </a:solidFill>
              </a:rPr>
              <a:t>AI is a </a:t>
            </a:r>
            <a:r>
              <a:rPr lang="nn-NO" sz="4800" dirty="0" err="1" smtClean="0">
                <a:solidFill>
                  <a:srgbClr val="FFFFFF"/>
                </a:solidFill>
              </a:rPr>
              <a:t>vehicle</a:t>
            </a:r>
            <a:r>
              <a:rPr lang="nn-NO" sz="4800" dirty="0" smtClean="0">
                <a:solidFill>
                  <a:srgbClr val="FFFFFF"/>
                </a:solidFill>
              </a:rPr>
              <a:t> for </a:t>
            </a:r>
            <a:r>
              <a:rPr lang="nn-NO" sz="4800" dirty="0" err="1" smtClean="0">
                <a:solidFill>
                  <a:srgbClr val="FFFF00"/>
                </a:solidFill>
              </a:rPr>
              <a:t>prediction</a:t>
            </a:r>
            <a:r>
              <a:rPr lang="nn-NO" sz="4800" dirty="0" smtClean="0">
                <a:solidFill>
                  <a:srgbClr val="FFFFFF"/>
                </a:solidFill>
              </a:rPr>
              <a:t>,</a:t>
            </a:r>
            <a:br>
              <a:rPr lang="nn-NO" sz="4800" dirty="0" smtClean="0">
                <a:solidFill>
                  <a:srgbClr val="FFFFFF"/>
                </a:solidFill>
              </a:rPr>
            </a:br>
            <a:r>
              <a:rPr lang="nn-NO" sz="4800" dirty="0" smtClean="0">
                <a:solidFill>
                  <a:srgbClr val="FFFFFF"/>
                </a:solidFill>
              </a:rPr>
              <a:t> </a:t>
            </a:r>
            <a:r>
              <a:rPr lang="nn-NO" sz="4800" dirty="0">
                <a:solidFill>
                  <a:srgbClr val="FFFFFF"/>
                </a:solidFill>
              </a:rPr>
              <a:t/>
            </a:r>
            <a:br>
              <a:rPr lang="nn-NO" sz="4800" dirty="0">
                <a:solidFill>
                  <a:srgbClr val="FFFFFF"/>
                </a:solidFill>
              </a:rPr>
            </a:br>
            <a:r>
              <a:rPr lang="nn-NO" sz="4800" dirty="0" smtClean="0">
                <a:solidFill>
                  <a:srgbClr val="FFFFFF"/>
                </a:solidFill>
              </a:rPr>
              <a:t>science </a:t>
            </a:r>
            <a:r>
              <a:rPr lang="nn-NO" sz="4800" dirty="0" err="1" smtClean="0">
                <a:solidFill>
                  <a:srgbClr val="FFFFFF"/>
                </a:solidFill>
              </a:rPr>
              <a:t>needs</a:t>
            </a:r>
            <a:r>
              <a:rPr lang="nn-NO" sz="4800" dirty="0" smtClean="0">
                <a:solidFill>
                  <a:srgbClr val="FFFFFF"/>
                </a:solidFill>
              </a:rPr>
              <a:t> </a:t>
            </a:r>
            <a:r>
              <a:rPr lang="nn-NO" sz="4800" dirty="0" err="1" smtClean="0">
                <a:solidFill>
                  <a:srgbClr val="FFFF00"/>
                </a:solidFill>
              </a:rPr>
              <a:t>causality</a:t>
            </a:r>
            <a:r>
              <a:rPr lang="nn-NO" sz="4800" dirty="0" smtClean="0">
                <a:solidFill>
                  <a:srgbClr val="FFFFFF"/>
                </a:solidFill>
              </a:rPr>
              <a:t> </a:t>
            </a:r>
            <a:endParaRPr lang="nb-NO" sz="48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white">
          <a:xfrm>
            <a:off x="395536" y="267494"/>
            <a:ext cx="8208912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r>
              <a:rPr lang="nn-NO" sz="6000" dirty="0" err="1">
                <a:solidFill>
                  <a:srgbClr val="FFC000"/>
                </a:solidFill>
              </a:rPr>
              <a:t>k</a:t>
            </a:r>
            <a:r>
              <a:rPr lang="nn-NO" sz="6000" dirty="0" err="1" smtClean="0">
                <a:solidFill>
                  <a:srgbClr val="FFC000"/>
                </a:solidFill>
              </a:rPr>
              <a:t>ey</a:t>
            </a:r>
            <a:r>
              <a:rPr lang="nn-NO" sz="6000" dirty="0" smtClean="0">
                <a:solidFill>
                  <a:srgbClr val="FFC000"/>
                </a:solidFill>
              </a:rPr>
              <a:t> </a:t>
            </a:r>
            <a:r>
              <a:rPr lang="nn-NO" sz="6000" dirty="0" err="1" smtClean="0">
                <a:solidFill>
                  <a:srgbClr val="FFC000"/>
                </a:solidFill>
              </a:rPr>
              <a:t>challenge</a:t>
            </a:r>
            <a:r>
              <a:rPr lang="nn-NO" sz="6000" dirty="0" smtClean="0">
                <a:solidFill>
                  <a:srgbClr val="FFC000"/>
                </a:solidFill>
              </a:rPr>
              <a:t> #5</a:t>
            </a:r>
            <a:endParaRPr lang="nb-NO" sz="6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42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3200" y="555526"/>
            <a:ext cx="60131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nb-NO" sz="5400" b="1" dirty="0">
                <a:solidFill>
                  <a:srgbClr val="FFFFFF"/>
                </a:solidFill>
              </a:rPr>
              <a:t>#1 not games</a:t>
            </a:r>
            <a:br>
              <a:rPr lang="nb-NO" sz="5400" b="1" dirty="0">
                <a:solidFill>
                  <a:srgbClr val="FFFFFF"/>
                </a:solidFill>
              </a:rPr>
            </a:br>
            <a:r>
              <a:rPr lang="nb-NO" sz="5400" b="1" dirty="0">
                <a:solidFill>
                  <a:srgbClr val="FFFFFF"/>
                </a:solidFill>
              </a:rPr>
              <a:t>#2 bad </a:t>
            </a:r>
            <a:r>
              <a:rPr lang="nb-NO" sz="5400" b="1" dirty="0" smtClean="0">
                <a:solidFill>
                  <a:srgbClr val="FFFFFF"/>
                </a:solidFill>
              </a:rPr>
              <a:t>data</a:t>
            </a:r>
          </a:p>
          <a:p>
            <a:pPr defTabSz="685800">
              <a:defRPr/>
            </a:pPr>
            <a:r>
              <a:rPr lang="nb-NO" sz="5400" b="1" dirty="0" smtClean="0">
                <a:solidFill>
                  <a:srgbClr val="FFFFFF"/>
                </a:solidFill>
              </a:rPr>
              <a:t>#3 </a:t>
            </a:r>
            <a:r>
              <a:rPr lang="nb-NO" sz="5400" b="1" dirty="0" err="1" smtClean="0">
                <a:solidFill>
                  <a:srgbClr val="FFFFFF"/>
                </a:solidFill>
              </a:rPr>
              <a:t>black</a:t>
            </a:r>
            <a:r>
              <a:rPr lang="nb-NO" sz="5400" b="1" dirty="0" smtClean="0">
                <a:solidFill>
                  <a:srgbClr val="FFFFFF"/>
                </a:solidFill>
              </a:rPr>
              <a:t> </a:t>
            </a:r>
            <a:r>
              <a:rPr lang="nb-NO" sz="5400" b="1" dirty="0" err="1" smtClean="0">
                <a:solidFill>
                  <a:srgbClr val="FFFFFF"/>
                </a:solidFill>
              </a:rPr>
              <a:t>boxes</a:t>
            </a:r>
            <a:endParaRPr lang="nb-NO" sz="5400" b="1" dirty="0" smtClean="0">
              <a:solidFill>
                <a:srgbClr val="FFFFFF"/>
              </a:solidFill>
            </a:endParaRPr>
          </a:p>
          <a:p>
            <a:pPr defTabSz="685800">
              <a:defRPr/>
            </a:pPr>
            <a:r>
              <a:rPr lang="nb-NO" sz="5400" b="1" dirty="0" smtClean="0">
                <a:solidFill>
                  <a:srgbClr val="FFFFFF"/>
                </a:solidFill>
              </a:rPr>
              <a:t>#4 unfair </a:t>
            </a:r>
            <a:r>
              <a:rPr lang="nb-NO" sz="5400" b="1" dirty="0" err="1" smtClean="0">
                <a:solidFill>
                  <a:srgbClr val="FFFFFF"/>
                </a:solidFill>
              </a:rPr>
              <a:t>models</a:t>
            </a:r>
            <a:r>
              <a:rPr lang="nb-NO" sz="5400" b="1" dirty="0">
                <a:solidFill>
                  <a:srgbClr val="FFFFFF"/>
                </a:solidFill>
              </a:rPr>
              <a:t/>
            </a:r>
            <a:br>
              <a:rPr lang="nb-NO" sz="5400" b="1" dirty="0">
                <a:solidFill>
                  <a:srgbClr val="FFFFFF"/>
                </a:solidFill>
              </a:rPr>
            </a:br>
            <a:r>
              <a:rPr lang="nb-NO" sz="5400" b="1" dirty="0" smtClean="0">
                <a:solidFill>
                  <a:srgbClr val="FFFFFF"/>
                </a:solidFill>
              </a:rPr>
              <a:t>#5 </a:t>
            </a:r>
            <a:r>
              <a:rPr lang="nb-NO" sz="5400" b="1" dirty="0" err="1" smtClean="0">
                <a:solidFill>
                  <a:srgbClr val="FFFFFF"/>
                </a:solidFill>
              </a:rPr>
              <a:t>shortcuts</a:t>
            </a:r>
            <a:endParaRPr lang="nb-NO" sz="5400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2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9920" y="1091"/>
            <a:ext cx="9252520" cy="749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2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475656" y="915566"/>
            <a:ext cx="6768752" cy="31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nb-NO" sz="6600" dirty="0">
                <a:solidFill>
                  <a:srgbClr val="FFFFFF"/>
                </a:solidFill>
              </a:rPr>
              <a:t>i</a:t>
            </a:r>
            <a:r>
              <a:rPr lang="nb-NO" sz="6600" dirty="0" smtClean="0">
                <a:solidFill>
                  <a:srgbClr val="FFFFFF"/>
                </a:solidFill>
              </a:rPr>
              <a:t>s </a:t>
            </a:r>
            <a:r>
              <a:rPr lang="nb-NO" sz="6600" dirty="0" err="1" smtClean="0">
                <a:solidFill>
                  <a:srgbClr val="FFFFFF"/>
                </a:solidFill>
              </a:rPr>
              <a:t>privacy</a:t>
            </a:r>
            <a:r>
              <a:rPr lang="nb-NO" sz="6600" dirty="0" smtClean="0">
                <a:solidFill>
                  <a:srgbClr val="FFFFFF"/>
                </a:solidFill>
              </a:rPr>
              <a:t> </a:t>
            </a:r>
            <a:br>
              <a:rPr lang="nb-NO" sz="6600" dirty="0" smtClean="0">
                <a:solidFill>
                  <a:srgbClr val="FFFFFF"/>
                </a:solidFill>
              </a:rPr>
            </a:br>
            <a:r>
              <a:rPr lang="nb-NO" sz="6600" dirty="0" err="1" smtClean="0">
                <a:solidFill>
                  <a:srgbClr val="FFFFFF"/>
                </a:solidFill>
              </a:rPr>
              <a:t>good</a:t>
            </a:r>
            <a:r>
              <a:rPr lang="nb-NO" sz="6600" dirty="0" smtClean="0">
                <a:solidFill>
                  <a:srgbClr val="FFFFFF"/>
                </a:solidFill>
              </a:rPr>
              <a:t> or bad </a:t>
            </a:r>
            <a:br>
              <a:rPr lang="nb-NO" sz="6600" dirty="0" smtClean="0">
                <a:solidFill>
                  <a:srgbClr val="FFFFFF"/>
                </a:solidFill>
              </a:rPr>
            </a:br>
            <a:r>
              <a:rPr lang="nb-NO" sz="6600" dirty="0" smtClean="0">
                <a:solidFill>
                  <a:srgbClr val="FFFFFF"/>
                </a:solidFill>
              </a:rPr>
              <a:t>for AI </a:t>
            </a:r>
            <a:r>
              <a:rPr lang="nb-NO" sz="6600" dirty="0" err="1" smtClean="0">
                <a:solidFill>
                  <a:srgbClr val="FFFFFF"/>
                </a:solidFill>
              </a:rPr>
              <a:t>research</a:t>
            </a:r>
            <a:r>
              <a:rPr lang="nb-NO" sz="6600" dirty="0" smtClean="0">
                <a:solidFill>
                  <a:srgbClr val="FFFFFF"/>
                </a:solidFill>
              </a:rPr>
              <a:t>?</a:t>
            </a:r>
            <a:endParaRPr lang="nb-NO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4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7574"/>
            <a:ext cx="8640960" cy="3312368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dirty="0" smtClean="0"/>
              <a:t>claim: </a:t>
            </a:r>
            <a:br>
              <a:rPr lang="en-US" sz="6600" dirty="0" smtClean="0"/>
            </a:br>
            <a:r>
              <a:rPr lang="en-US" sz="6600" dirty="0" smtClean="0"/>
              <a:t>AI algorithms need lots of personal data</a:t>
            </a:r>
            <a:endParaRPr lang="nb-NO" sz="6600" dirty="0"/>
          </a:p>
        </p:txBody>
      </p:sp>
    </p:spTree>
    <p:extLst>
      <p:ext uri="{BB962C8B-B14F-4D97-AF65-F5344CB8AC3E}">
        <p14:creationId xmlns:p14="http://schemas.microsoft.com/office/powerpoint/2010/main" val="271686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84" y="-92546"/>
            <a:ext cx="9199784" cy="3449919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-288540" y="3853718"/>
            <a:ext cx="9721080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50000"/>
              </a:spcBef>
              <a:spcAft>
                <a:spcPct val="0"/>
              </a:spcAft>
              <a:buSzPct val="80000"/>
              <a:buFont typeface="Times New Roman" pitchFamily="18" charset="0"/>
              <a:buChar char="►"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3763" indent="-419100" algn="l" rtl="0" eaLnBrk="1" fontAlgn="base" hangingPunct="1">
              <a:spcBef>
                <a:spcPct val="20000"/>
              </a:spcBef>
              <a:spcAft>
                <a:spcPct val="0"/>
              </a:spcAft>
              <a:buChar char="▪"/>
              <a:defRPr sz="2200">
                <a:solidFill>
                  <a:schemeClr val="tx1"/>
                </a:solidFill>
                <a:latin typeface="+mn-lt"/>
              </a:defRPr>
            </a:lvl2pPr>
            <a:lvl3pPr marL="1230313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◦"/>
              <a:defRPr sz="2000">
                <a:solidFill>
                  <a:schemeClr val="tx1"/>
                </a:solidFill>
                <a:latin typeface="+mn-lt"/>
              </a:defRPr>
            </a:lvl3pPr>
            <a:lvl4pPr marL="1622425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·"/>
              <a:defRPr sz="2000">
                <a:solidFill>
                  <a:schemeClr val="tx1"/>
                </a:solidFill>
                <a:latin typeface="+mn-lt"/>
              </a:defRPr>
            </a:lvl4pPr>
            <a:lvl5pPr marL="2006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5pPr>
            <a:lvl6pPr marL="2463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6pPr>
            <a:lvl7pPr marL="2921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7pPr>
            <a:lvl8pPr marL="3378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8pPr>
            <a:lvl9pPr marL="383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Times New Roman" pitchFamily="18" charset="0"/>
              <a:buNone/>
            </a:pPr>
            <a:r>
              <a:rPr lang="en-US" sz="4400" kern="0" dirty="0" smtClean="0"/>
              <a:t>industrial data do not have privacy</a:t>
            </a:r>
            <a:endParaRPr lang="nb-NO" sz="4400" kern="0" dirty="0"/>
          </a:p>
        </p:txBody>
      </p:sp>
    </p:spTree>
    <p:extLst>
      <p:ext uri="{BB962C8B-B14F-4D97-AF65-F5344CB8AC3E}">
        <p14:creationId xmlns:p14="http://schemas.microsoft.com/office/powerpoint/2010/main" val="134062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2941" y="-71443"/>
            <a:ext cx="9249882" cy="3190341"/>
          </a:xfrm>
          <a:prstGeom prst="rect">
            <a:avLst/>
          </a:prstGeom>
        </p:spPr>
      </p:pic>
      <p:pic>
        <p:nvPicPr>
          <p:cNvPr id="5" name="Picture 2" descr="M:\BigInsight\Administrative\Logo\BigI_logo_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95" y="2283718"/>
            <a:ext cx="971601" cy="63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-252536" y="3651870"/>
            <a:ext cx="9721080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50000"/>
              </a:spcBef>
              <a:spcAft>
                <a:spcPct val="0"/>
              </a:spcAft>
              <a:buSzPct val="80000"/>
              <a:buFont typeface="Times New Roman" pitchFamily="18" charset="0"/>
              <a:buChar char="►"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3763" indent="-419100" algn="l" rtl="0" eaLnBrk="1" fontAlgn="base" hangingPunct="1">
              <a:spcBef>
                <a:spcPct val="20000"/>
              </a:spcBef>
              <a:spcAft>
                <a:spcPct val="0"/>
              </a:spcAft>
              <a:buChar char="▪"/>
              <a:defRPr sz="2200">
                <a:solidFill>
                  <a:schemeClr val="tx1"/>
                </a:solidFill>
                <a:latin typeface="+mn-lt"/>
              </a:defRPr>
            </a:lvl2pPr>
            <a:lvl3pPr marL="1230313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◦"/>
              <a:defRPr sz="2000">
                <a:solidFill>
                  <a:schemeClr val="tx1"/>
                </a:solidFill>
                <a:latin typeface="+mn-lt"/>
              </a:defRPr>
            </a:lvl3pPr>
            <a:lvl4pPr marL="1622425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·"/>
              <a:defRPr sz="2000">
                <a:solidFill>
                  <a:schemeClr val="tx1"/>
                </a:solidFill>
                <a:latin typeface="+mn-lt"/>
              </a:defRPr>
            </a:lvl4pPr>
            <a:lvl5pPr marL="2006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5pPr>
            <a:lvl6pPr marL="2463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6pPr>
            <a:lvl7pPr marL="2921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7pPr>
            <a:lvl8pPr marL="3378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8pPr>
            <a:lvl9pPr marL="383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Times New Roman" pitchFamily="18" charset="0"/>
              <a:buNone/>
            </a:pPr>
            <a:r>
              <a:rPr lang="en-US" sz="3800" kern="0" dirty="0"/>
              <a:t>e</a:t>
            </a:r>
            <a:r>
              <a:rPr lang="en-US" sz="3800" kern="0" dirty="0" smtClean="0"/>
              <a:t>xplainable AI needs lot of CPUs/GPUs, </a:t>
            </a:r>
            <a:br>
              <a:rPr lang="en-US" sz="3800" kern="0" dirty="0" smtClean="0"/>
            </a:br>
            <a:r>
              <a:rPr lang="en-US" sz="3800" kern="0" dirty="0" smtClean="0"/>
              <a:t>not lots of data</a:t>
            </a:r>
            <a:endParaRPr lang="nb-NO" sz="3800" kern="0" dirty="0"/>
          </a:p>
        </p:txBody>
      </p:sp>
    </p:spTree>
    <p:extLst>
      <p:ext uri="{BB962C8B-B14F-4D97-AF65-F5344CB8AC3E}">
        <p14:creationId xmlns:p14="http://schemas.microsoft.com/office/powerpoint/2010/main" val="171932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323528" y="267494"/>
            <a:ext cx="8568952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nb-NO" sz="4000" b="1" dirty="0" err="1" smtClean="0">
                <a:solidFill>
                  <a:srgbClr val="FFFFFF"/>
                </a:solidFill>
              </a:rPr>
              <a:t>why</a:t>
            </a:r>
            <a:r>
              <a:rPr lang="nb-NO" sz="4000" b="1" dirty="0" smtClean="0">
                <a:solidFill>
                  <a:srgbClr val="FFFFFF"/>
                </a:solidFill>
              </a:rPr>
              <a:t> AI </a:t>
            </a:r>
            <a:r>
              <a:rPr lang="nb-NO" sz="4000" b="1" dirty="0" err="1" smtClean="0">
                <a:solidFill>
                  <a:srgbClr val="FFFFFF"/>
                </a:solidFill>
              </a:rPr>
              <a:t>struggles</a:t>
            </a:r>
            <a:r>
              <a:rPr lang="nb-NO" sz="4000" b="1" dirty="0" smtClean="0">
                <a:solidFill>
                  <a:srgbClr val="FFFFFF"/>
                </a:solidFill>
              </a:rPr>
              <a:t> in </a:t>
            </a:r>
            <a:r>
              <a:rPr lang="nb-NO" sz="4000" b="1" dirty="0" err="1" smtClean="0">
                <a:solidFill>
                  <a:srgbClr val="FFFFFF"/>
                </a:solidFill>
              </a:rPr>
              <a:t>the</a:t>
            </a:r>
            <a:r>
              <a:rPr lang="nb-NO" sz="4000" b="1" dirty="0" smtClean="0">
                <a:solidFill>
                  <a:srgbClr val="FFFFFF"/>
                </a:solidFill>
              </a:rPr>
              <a:t> real </a:t>
            </a:r>
            <a:r>
              <a:rPr lang="nb-NO" sz="4000" b="1" dirty="0" err="1" smtClean="0">
                <a:solidFill>
                  <a:srgbClr val="FFFFFF"/>
                </a:solidFill>
              </a:rPr>
              <a:t>world</a:t>
            </a:r>
            <a:r>
              <a:rPr lang="nb-NO" sz="4000" b="1" dirty="0" smtClean="0">
                <a:solidFill>
                  <a:srgbClr val="FFFFFF"/>
                </a:solidFill>
              </a:rPr>
              <a:t/>
            </a:r>
            <a:br>
              <a:rPr lang="nb-NO" sz="4000" b="1" dirty="0" smtClean="0">
                <a:solidFill>
                  <a:srgbClr val="FFFFFF"/>
                </a:solidFill>
              </a:rPr>
            </a:br>
            <a:r>
              <a:rPr lang="nb-NO" sz="4000" b="1" dirty="0" smtClean="0">
                <a:solidFill>
                  <a:srgbClr val="FFFFFF"/>
                </a:solidFill>
              </a:rPr>
              <a:t> – </a:t>
            </a:r>
            <a:r>
              <a:rPr lang="nb-NO" sz="4000" b="1" dirty="0" err="1" smtClean="0">
                <a:solidFill>
                  <a:srgbClr val="FFFFFF"/>
                </a:solidFill>
              </a:rPr>
              <a:t>five</a:t>
            </a:r>
            <a:r>
              <a:rPr lang="nb-NO" sz="4000" b="1" dirty="0" smtClean="0">
                <a:solidFill>
                  <a:srgbClr val="FFFFFF"/>
                </a:solidFill>
              </a:rPr>
              <a:t> </a:t>
            </a:r>
            <a:r>
              <a:rPr lang="nb-NO" sz="4000" b="1" dirty="0" err="1" smtClean="0">
                <a:solidFill>
                  <a:srgbClr val="FFFFFF"/>
                </a:solidFill>
              </a:rPr>
              <a:t>key</a:t>
            </a:r>
            <a:r>
              <a:rPr lang="nb-NO" sz="4000" b="1" dirty="0" smtClean="0">
                <a:solidFill>
                  <a:srgbClr val="FFFFFF"/>
                </a:solidFill>
              </a:rPr>
              <a:t> </a:t>
            </a:r>
            <a:r>
              <a:rPr lang="nb-NO" sz="4000" b="1" dirty="0" err="1" smtClean="0">
                <a:solidFill>
                  <a:srgbClr val="FFFFFF"/>
                </a:solidFill>
              </a:rPr>
              <a:t>challenges</a:t>
            </a:r>
            <a:endParaRPr lang="nb-NO" sz="4400" b="1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71800" y="1779662"/>
            <a:ext cx="502255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nb-NO" sz="4000" b="1" dirty="0">
                <a:solidFill>
                  <a:srgbClr val="FFFFFF"/>
                </a:solidFill>
              </a:rPr>
              <a:t>#1 games</a:t>
            </a:r>
            <a:br>
              <a:rPr lang="nb-NO" sz="4000" b="1" dirty="0">
                <a:solidFill>
                  <a:srgbClr val="FFFFFF"/>
                </a:solidFill>
              </a:rPr>
            </a:br>
            <a:r>
              <a:rPr lang="nb-NO" sz="4000" b="1" dirty="0">
                <a:solidFill>
                  <a:srgbClr val="FFFFFF"/>
                </a:solidFill>
              </a:rPr>
              <a:t>#2 </a:t>
            </a:r>
            <a:r>
              <a:rPr lang="nb-NO" sz="4000" b="1" dirty="0" smtClean="0">
                <a:solidFill>
                  <a:srgbClr val="FFFFFF"/>
                </a:solidFill>
              </a:rPr>
              <a:t>data</a:t>
            </a:r>
          </a:p>
          <a:p>
            <a:pPr defTabSz="685800"/>
            <a:r>
              <a:rPr lang="nb-NO" sz="4000" b="1" dirty="0" smtClean="0">
                <a:solidFill>
                  <a:srgbClr val="FFFFFF"/>
                </a:solidFill>
              </a:rPr>
              <a:t>#3 </a:t>
            </a:r>
            <a:r>
              <a:rPr lang="nb-NO" sz="4000" b="1" dirty="0" err="1" smtClean="0">
                <a:solidFill>
                  <a:srgbClr val="FFFFFF"/>
                </a:solidFill>
              </a:rPr>
              <a:t>black</a:t>
            </a:r>
            <a:r>
              <a:rPr lang="nb-NO" sz="4000" b="1" dirty="0" smtClean="0">
                <a:solidFill>
                  <a:srgbClr val="FFFFFF"/>
                </a:solidFill>
              </a:rPr>
              <a:t> </a:t>
            </a:r>
            <a:r>
              <a:rPr lang="nb-NO" sz="4000" b="1" dirty="0" err="1" smtClean="0">
                <a:solidFill>
                  <a:srgbClr val="FFFFFF"/>
                </a:solidFill>
              </a:rPr>
              <a:t>boxes</a:t>
            </a:r>
            <a:endParaRPr lang="nb-NO" sz="4000" b="1" dirty="0" smtClean="0">
              <a:solidFill>
                <a:srgbClr val="FFFFFF"/>
              </a:solidFill>
            </a:endParaRPr>
          </a:p>
          <a:p>
            <a:pPr defTabSz="685800"/>
            <a:r>
              <a:rPr lang="nb-NO" sz="4000" b="1" dirty="0" smtClean="0">
                <a:solidFill>
                  <a:srgbClr val="FFFFFF"/>
                </a:solidFill>
              </a:rPr>
              <a:t>#4 unfair </a:t>
            </a:r>
            <a:r>
              <a:rPr lang="nb-NO" sz="4000" b="1" dirty="0" err="1" smtClean="0">
                <a:solidFill>
                  <a:srgbClr val="FFFFFF"/>
                </a:solidFill>
              </a:rPr>
              <a:t>models</a:t>
            </a:r>
            <a:r>
              <a:rPr lang="nb-NO" sz="4000" b="1" dirty="0">
                <a:solidFill>
                  <a:srgbClr val="FFFFFF"/>
                </a:solidFill>
              </a:rPr>
              <a:t/>
            </a:r>
            <a:br>
              <a:rPr lang="nb-NO" sz="4000" b="1" dirty="0">
                <a:solidFill>
                  <a:srgbClr val="FFFFFF"/>
                </a:solidFill>
              </a:rPr>
            </a:br>
            <a:r>
              <a:rPr lang="nb-NO" sz="4000" b="1" dirty="0" smtClean="0">
                <a:solidFill>
                  <a:srgbClr val="FFFFFF"/>
                </a:solidFill>
              </a:rPr>
              <a:t>#5 </a:t>
            </a:r>
            <a:r>
              <a:rPr lang="nb-NO" sz="4000" b="1" dirty="0" err="1">
                <a:solidFill>
                  <a:srgbClr val="FFFFFF"/>
                </a:solidFill>
              </a:rPr>
              <a:t>shortcuts</a:t>
            </a:r>
            <a:endParaRPr lang="nb-NO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4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339502"/>
            <a:ext cx="7704856" cy="4464496"/>
          </a:xfrm>
        </p:spPr>
        <p:txBody>
          <a:bodyPr/>
          <a:lstStyle/>
          <a:p>
            <a:pPr marL="0" indent="0">
              <a:buNone/>
            </a:pPr>
            <a:r>
              <a:rPr lang="en-US" sz="3700" i="1" dirty="0" smtClean="0"/>
              <a:t>“</a:t>
            </a:r>
            <a:r>
              <a:rPr lang="en-US" sz="3700" i="1" dirty="0" smtClean="0">
                <a:solidFill>
                  <a:srgbClr val="FFFF00"/>
                </a:solidFill>
              </a:rPr>
              <a:t>Enter </a:t>
            </a:r>
            <a:r>
              <a:rPr lang="en-US" sz="3700" i="1" dirty="0">
                <a:solidFill>
                  <a:srgbClr val="FFFF00"/>
                </a:solidFill>
              </a:rPr>
              <a:t>through the narrow gate. For wide is the gate and broad is the road that leads to destruction, and many enter through it. </a:t>
            </a:r>
            <a:r>
              <a:rPr lang="en-US" sz="3700" i="1" dirty="0"/>
              <a:t>But small is the gate and narrow the road that leads to life, and only a few find it</a:t>
            </a:r>
            <a:r>
              <a:rPr lang="en-US" sz="3700" i="1" dirty="0" smtClean="0"/>
              <a:t>.”</a:t>
            </a:r>
          </a:p>
          <a:p>
            <a:pPr marL="0" indent="0" algn="r">
              <a:buNone/>
            </a:pPr>
            <a:r>
              <a:rPr lang="nb-NO" sz="3700" dirty="0"/>
              <a:t> </a:t>
            </a:r>
            <a:r>
              <a:rPr lang="nb-NO" sz="3700" dirty="0" smtClean="0"/>
              <a:t>Matthew </a:t>
            </a:r>
            <a:r>
              <a:rPr lang="nb-NO" sz="3700" dirty="0"/>
              <a:t>7:13–14</a:t>
            </a:r>
          </a:p>
        </p:txBody>
      </p:sp>
    </p:spTree>
    <p:extLst>
      <p:ext uri="{BB962C8B-B14F-4D97-AF65-F5344CB8AC3E}">
        <p14:creationId xmlns:p14="http://schemas.microsoft.com/office/powerpoint/2010/main" val="152844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75656" y="0"/>
            <a:ext cx="6387201" cy="517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-108520" y="-452586"/>
            <a:ext cx="9577064" cy="5626554"/>
          </a:xfrm>
          <a:prstGeom prst="rect">
            <a:avLst/>
          </a:prstGeom>
          <a:solidFill>
            <a:schemeClr val="accent4">
              <a:lumMod val="75000"/>
              <a:lumOff val="25000"/>
              <a:alpha val="79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50000"/>
              </a:spcBef>
              <a:spcAft>
                <a:spcPct val="0"/>
              </a:spcAft>
              <a:buSzPct val="80000"/>
              <a:buFont typeface="Times New Roman" pitchFamily="18" charset="0"/>
              <a:buChar char="►"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3763" indent="-419100" algn="l" rtl="0" eaLnBrk="1" fontAlgn="base" hangingPunct="1">
              <a:spcBef>
                <a:spcPct val="20000"/>
              </a:spcBef>
              <a:spcAft>
                <a:spcPct val="0"/>
              </a:spcAft>
              <a:buChar char="▪"/>
              <a:defRPr sz="2200">
                <a:solidFill>
                  <a:schemeClr val="tx1"/>
                </a:solidFill>
                <a:latin typeface="+mn-lt"/>
              </a:defRPr>
            </a:lvl2pPr>
            <a:lvl3pPr marL="1230313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◦"/>
              <a:defRPr sz="2000">
                <a:solidFill>
                  <a:schemeClr val="tx1"/>
                </a:solidFill>
                <a:latin typeface="+mn-lt"/>
              </a:defRPr>
            </a:lvl3pPr>
            <a:lvl4pPr marL="1622425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·"/>
              <a:defRPr sz="2000">
                <a:solidFill>
                  <a:schemeClr val="tx1"/>
                </a:solidFill>
                <a:latin typeface="+mn-lt"/>
              </a:defRPr>
            </a:lvl4pPr>
            <a:lvl5pPr marL="2006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5pPr>
            <a:lvl6pPr marL="2463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6pPr>
            <a:lvl7pPr marL="2921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7pPr>
            <a:lvl8pPr marL="3378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8pPr>
            <a:lvl9pPr marL="383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Char char="▫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Times New Roman" pitchFamily="18" charset="0"/>
              <a:buNone/>
            </a:pPr>
            <a:r>
              <a:rPr lang="en-US" sz="6600" kern="0" dirty="0" smtClean="0">
                <a:solidFill>
                  <a:schemeClr val="bg1"/>
                </a:solidFill>
              </a:rPr>
              <a:t/>
            </a:r>
            <a:br>
              <a:rPr lang="en-US" sz="6600" kern="0" dirty="0" smtClean="0">
                <a:solidFill>
                  <a:schemeClr val="bg1"/>
                </a:solidFill>
              </a:rPr>
            </a:br>
            <a:r>
              <a:rPr lang="en-US" sz="6600" kern="0" dirty="0" smtClean="0">
                <a:solidFill>
                  <a:schemeClr val="bg1"/>
                </a:solidFill>
              </a:rPr>
              <a:t>this is the broad road; </a:t>
            </a:r>
            <a:br>
              <a:rPr lang="en-US" sz="6600" kern="0" dirty="0" smtClean="0">
                <a:solidFill>
                  <a:schemeClr val="bg1"/>
                </a:solidFill>
              </a:rPr>
            </a:br>
            <a:r>
              <a:rPr lang="en-US" sz="6600" kern="0" dirty="0" smtClean="0">
                <a:solidFill>
                  <a:schemeClr val="bg1"/>
                </a:solidFill>
              </a:rPr>
              <a:t/>
            </a:r>
            <a:br>
              <a:rPr lang="en-US" sz="6600" kern="0" dirty="0" smtClean="0">
                <a:solidFill>
                  <a:schemeClr val="bg1"/>
                </a:solidFill>
              </a:rPr>
            </a:br>
            <a:r>
              <a:rPr lang="en-US" sz="6600" kern="0" dirty="0" smtClean="0">
                <a:solidFill>
                  <a:schemeClr val="bg1"/>
                </a:solidFill>
              </a:rPr>
              <a:t>responsible AI will prevail in the long run</a:t>
            </a:r>
            <a:endParaRPr lang="nb-NO" sz="6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72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709682" y="951570"/>
            <a:ext cx="5724636" cy="31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nb-NO" sz="6600" b="1" dirty="0" err="1">
                <a:solidFill>
                  <a:srgbClr val="FFFFFF"/>
                </a:solidFill>
              </a:rPr>
              <a:t>reason</a:t>
            </a:r>
            <a:r>
              <a:rPr lang="nb-NO" sz="6600" b="1" dirty="0">
                <a:solidFill>
                  <a:srgbClr val="FFFFFF"/>
                </a:solidFill>
              </a:rPr>
              <a:t> #1:</a:t>
            </a:r>
            <a:endParaRPr lang="nb-NO" sz="6600" dirty="0">
              <a:solidFill>
                <a:srgbClr val="FFFFFF"/>
              </a:solidFill>
            </a:endParaRPr>
          </a:p>
          <a:p>
            <a:pPr algn="ctr" defTabSz="685800">
              <a:defRPr/>
            </a:pPr>
            <a:r>
              <a:rPr lang="nb-NO" sz="6600" b="1" dirty="0" err="1">
                <a:solidFill>
                  <a:srgbClr val="FFFFFF"/>
                </a:solidFill>
              </a:rPr>
              <a:t>the</a:t>
            </a:r>
            <a:r>
              <a:rPr lang="nb-NO" sz="6600" b="1" dirty="0">
                <a:solidFill>
                  <a:srgbClr val="FFFFFF"/>
                </a:solidFill>
              </a:rPr>
              <a:t> real </a:t>
            </a:r>
            <a:r>
              <a:rPr lang="nb-NO" sz="6600" b="1" dirty="0" err="1">
                <a:solidFill>
                  <a:srgbClr val="FFFFFF"/>
                </a:solidFill>
              </a:rPr>
              <a:t>world</a:t>
            </a:r>
            <a:r>
              <a:rPr lang="nb-NO" sz="6600" b="1" dirty="0">
                <a:solidFill>
                  <a:srgbClr val="FFFFFF"/>
                </a:solidFill>
              </a:rPr>
              <a:t> is not a game</a:t>
            </a:r>
          </a:p>
        </p:txBody>
      </p:sp>
    </p:spTree>
    <p:extLst>
      <p:ext uri="{BB962C8B-B14F-4D97-AF65-F5344CB8AC3E}">
        <p14:creationId xmlns:p14="http://schemas.microsoft.com/office/powerpoint/2010/main" val="178886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517178" y="4731990"/>
            <a:ext cx="295182" cy="216024"/>
          </a:xfrm>
        </p:spPr>
        <p:txBody>
          <a:bodyPr/>
          <a:lstStyle/>
          <a:p>
            <a:pPr defTabSz="685800"/>
            <a:fld id="{3E97971C-2FE7-4FD3-B01F-4B5E83D933F8}" type="slidenum">
              <a:rPr lang="en-GB">
                <a:solidFill>
                  <a:srgbClr val="000000"/>
                </a:solidFill>
              </a:rPr>
              <a:pPr defTabSz="685800"/>
              <a:t>8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155" y="-42033"/>
            <a:ext cx="7553690" cy="51855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white">
          <a:xfrm rot="16200000">
            <a:off x="-790384" y="3726929"/>
            <a:ext cx="219370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nb-NO" sz="1200" dirty="0">
                <a:solidFill>
                  <a:schemeClr val="bg1"/>
                </a:solidFill>
              </a:rPr>
              <a:t>Financial Times, May 24 2018</a:t>
            </a:r>
          </a:p>
        </p:txBody>
      </p:sp>
    </p:spTree>
    <p:extLst>
      <p:ext uri="{BB962C8B-B14F-4D97-AF65-F5344CB8AC3E}">
        <p14:creationId xmlns:p14="http://schemas.microsoft.com/office/powerpoint/2010/main" val="397345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0"/>
            <a:ext cx="7537965" cy="51490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246187" y="951534"/>
            <a:ext cx="1903338" cy="383442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nb-NO" sz="15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940811" y="-92546"/>
            <a:ext cx="1903338" cy="5400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nb-NO" sz="15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-127223"/>
            <a:ext cx="611560" cy="5400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nb-NO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5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l-2010">
  <a:themeElements>
    <a:clrScheme name="Custom 2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8396CC"/>
      </a:accent1>
      <a:accent2>
        <a:srgbClr val="4662B3"/>
      </a:accent2>
      <a:accent3>
        <a:srgbClr val="4662B3"/>
      </a:accent3>
      <a:accent4>
        <a:srgbClr val="000000"/>
      </a:accent4>
      <a:accent5>
        <a:srgbClr val="C1C9E2"/>
      </a:accent5>
      <a:accent6>
        <a:srgbClr val="3F58A2"/>
      </a:accent6>
      <a:hlink>
        <a:srgbClr val="082E9A"/>
      </a:hlink>
      <a:folHlink>
        <a:srgbClr val="C1CBE6"/>
      </a:folHlink>
    </a:clrScheme>
    <a:fontScheme name="NR-slides-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white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sz="2800" baseline="0" dirty="0" smtClean="0"/>
        </a:defPPr>
      </a:lstStyle>
    </a:txDef>
  </a:objectDefaults>
  <a:extraClrSchemeLst>
    <a:extraClrScheme>
      <a:clrScheme name="NR-slides-white 1">
        <a:dk1>
          <a:srgbClr val="000000"/>
        </a:dk1>
        <a:lt1>
          <a:srgbClr val="C0C0C0"/>
        </a:lt1>
        <a:dk2>
          <a:srgbClr val="FFFFFF"/>
        </a:dk2>
        <a:lt2>
          <a:srgbClr val="808080"/>
        </a:lt2>
        <a:accent1>
          <a:srgbClr val="8396CC"/>
        </a:accent1>
        <a:accent2>
          <a:srgbClr val="4662B3"/>
        </a:accent2>
        <a:accent3>
          <a:srgbClr val="DCDCDC"/>
        </a:accent3>
        <a:accent4>
          <a:srgbClr val="000000"/>
        </a:accent4>
        <a:accent5>
          <a:srgbClr val="C1C9E2"/>
        </a:accent5>
        <a:accent6>
          <a:srgbClr val="3F58A2"/>
        </a:accent6>
        <a:hlink>
          <a:srgbClr val="082E9A"/>
        </a:hlink>
        <a:folHlink>
          <a:srgbClr val="C1CB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R-slides-white 2">
        <a:dk1>
          <a:srgbClr val="000000"/>
        </a:dk1>
        <a:lt1>
          <a:srgbClr val="C0C0C0"/>
        </a:lt1>
        <a:dk2>
          <a:srgbClr val="FFFFFF"/>
        </a:dk2>
        <a:lt2>
          <a:srgbClr val="808080"/>
        </a:lt2>
        <a:accent1>
          <a:srgbClr val="1ECDFF"/>
        </a:accent1>
        <a:accent2>
          <a:srgbClr val="A0A0A0"/>
        </a:accent2>
        <a:accent3>
          <a:srgbClr val="DCDCDC"/>
        </a:accent3>
        <a:accent4>
          <a:srgbClr val="000000"/>
        </a:accent4>
        <a:accent5>
          <a:srgbClr val="ABE3FF"/>
        </a:accent5>
        <a:accent6>
          <a:srgbClr val="919191"/>
        </a:accent6>
        <a:hlink>
          <a:srgbClr val="C2F1F6"/>
        </a:hlink>
        <a:folHlink>
          <a:srgbClr val="D4D4D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R-slides-white 3">
        <a:dk1>
          <a:srgbClr val="000000"/>
        </a:dk1>
        <a:lt1>
          <a:srgbClr val="C0C0C0"/>
        </a:lt1>
        <a:dk2>
          <a:srgbClr val="FFFFFF"/>
        </a:dk2>
        <a:lt2>
          <a:srgbClr val="808080"/>
        </a:lt2>
        <a:accent1>
          <a:srgbClr val="F0B400"/>
        </a:accent1>
        <a:accent2>
          <a:srgbClr val="A0A0A0"/>
        </a:accent2>
        <a:accent3>
          <a:srgbClr val="DCDCDC"/>
        </a:accent3>
        <a:accent4>
          <a:srgbClr val="000000"/>
        </a:accent4>
        <a:accent5>
          <a:srgbClr val="F6D6AA"/>
        </a:accent5>
        <a:accent6>
          <a:srgbClr val="919191"/>
        </a:accent6>
        <a:hlink>
          <a:srgbClr val="FFE69F"/>
        </a:hlink>
        <a:folHlink>
          <a:srgbClr val="D4D4D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R-slides-white 4">
        <a:dk1>
          <a:srgbClr val="000000"/>
        </a:dk1>
        <a:lt1>
          <a:srgbClr val="C0C0C0"/>
        </a:lt1>
        <a:dk2>
          <a:srgbClr val="FFFFFF"/>
        </a:dk2>
        <a:lt2>
          <a:srgbClr val="808080"/>
        </a:lt2>
        <a:accent1>
          <a:srgbClr val="00C832"/>
        </a:accent1>
        <a:accent2>
          <a:srgbClr val="A0A0A0"/>
        </a:accent2>
        <a:accent3>
          <a:srgbClr val="DCDCDC"/>
        </a:accent3>
        <a:accent4>
          <a:srgbClr val="000000"/>
        </a:accent4>
        <a:accent5>
          <a:srgbClr val="AAE0AD"/>
        </a:accent5>
        <a:accent6>
          <a:srgbClr val="919191"/>
        </a:accent6>
        <a:hlink>
          <a:srgbClr val="9BFFB3"/>
        </a:hlink>
        <a:folHlink>
          <a:srgbClr val="D4D4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116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2B6EF45-7E1F-4A03-BCA0-87E9411F6F2B}">
  <we:reference id="wa104379279" version="2.1.0.0" store="en-US" storeType="OMEX"/>
  <we:alternateReferences>
    <we:reference id="WA104379279" version="2.1.0.0" store="WA10437927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nr-slides-new-16-9</Template>
  <TotalTime>7582</TotalTime>
  <Words>622</Words>
  <Application>Microsoft Office PowerPoint</Application>
  <PresentationFormat>On-screen Show (16:9)</PresentationFormat>
  <Paragraphs>107</Paragraphs>
  <Slides>61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Arial</vt:lpstr>
      <vt:lpstr>Exchange SSm 4r</vt:lpstr>
      <vt:lpstr>NimbusSanL-Regu</vt:lpstr>
      <vt:lpstr>Palatino</vt:lpstr>
      <vt:lpstr>Times New Roman</vt:lpstr>
      <vt:lpstr>mal-2010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Simulated sensor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GDPR 2016/679 71)</vt:lpstr>
      <vt:lpstr>GDPR 2016/679 71)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 Løland</dc:creator>
  <cp:lastModifiedBy>Anders Løland</cp:lastModifiedBy>
  <cp:revision>150</cp:revision>
  <cp:lastPrinted>2011-03-21T10:03:50Z</cp:lastPrinted>
  <dcterms:created xsi:type="dcterms:W3CDTF">2018-11-27T13:16:26Z</dcterms:created>
  <dcterms:modified xsi:type="dcterms:W3CDTF">2019-05-10T13:59:25Z</dcterms:modified>
</cp:coreProperties>
</file>